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70" r:id="rId6"/>
    <p:sldId id="269" r:id="rId7"/>
    <p:sldId id="273" r:id="rId8"/>
    <p:sldId id="258" r:id="rId9"/>
    <p:sldId id="266" r:id="rId10"/>
    <p:sldId id="260" r:id="rId11"/>
    <p:sldId id="268" r:id="rId12"/>
    <p:sldId id="261" r:id="rId13"/>
    <p:sldId id="262" r:id="rId14"/>
    <p:sldId id="263" r:id="rId15"/>
    <p:sldId id="264" r:id="rId16"/>
    <p:sldId id="271" r:id="rId17"/>
    <p:sldId id="265" r:id="rId18"/>
    <p:sldId id="272" r:id="rId1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FC4A8-8E20-48AA-82B7-B4AF573CFF3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28219-9E32-4F0E-B4DF-6E981440760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2EEA3-EBE7-4F29-9EAD-5845F65E80E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F2EAF-5A80-4185-BD24-2405B24EC08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5531-DBAA-4211-8F7E-529A045C8C0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7A921-0B57-4BAA-862D-100424EF707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0A3B7-A771-4F9C-95DE-E8455AB59DC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67598-8828-4CC1-AD34-25FE03497C5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74F0D-E031-4FA3-B21A-E96C54F90A5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B8A7-3968-47D9-A837-CC7F82E9675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292E0-812B-4FF8-8892-AD2B72BAD35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7944F5A-637E-4740-85F3-803A04A2ACD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olus.sk/grecko/poznavacie-zajazdy/prirodne-a-historicke-poklady-grecka/dovolenka/?t=48910&amp;do=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hyperlink" Target="https://www.youtube.com/watch?v=XSL5piSZ7M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57338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sk-SK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Prírodovedne zaujímavé lokality Grécka</a:t>
            </a:r>
            <a:r>
              <a:rPr lang="sk-SK" smtClean="0"/>
              <a:t> </a:t>
            </a:r>
            <a:r>
              <a:rPr lang="sk-SK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sk-SK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sk-SK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sk-SK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sk-SK" sz="2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Marta Nevřelová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3794125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557338"/>
            <a:ext cx="5364162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3690938"/>
            <a:ext cx="536416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492500" cy="620713"/>
          </a:xfrm>
        </p:spPr>
        <p:txBody>
          <a:bodyPr/>
          <a:lstStyle/>
          <a:p>
            <a:pPr eaLnBrk="1" hangingPunct="1">
              <a:defRPr/>
            </a:pPr>
            <a:r>
              <a:rPr lang="sk-SK" sz="3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Pohorie Pindos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4067175" cy="6308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8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Abies cephalonica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- výskyt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plošne najväčšie pohorie,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ležiace na severe krajiny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najvyšším vrcholom je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Smolikas 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(2637 m n.m.) ležiaci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 severe pohoria, má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veľhorský charakter s ostro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modelovanými horami,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ľadovcovými karmi a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hlbokými, dlhými dolinami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900 m hlboká </a:t>
            </a:r>
            <a:r>
              <a:rPr lang="sk-SK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roklina Vikos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od roku 1997 zapísaná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 Guinessovej knihe rekordov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ako najhlbšia na svete v rámci pomeru hĺbky a šírky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krasová planina je na svojich okrajoch rozbrázdená mnohými hlbokými roklinami</a:t>
            </a:r>
            <a:r>
              <a:rPr lang="sk-SK" sz="1800" smtClean="0"/>
              <a:t> </a:t>
            </a:r>
            <a:endParaRPr lang="sk-SK" sz="18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k-SK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Národný park Pindos 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(jedľa kefalónska)</a:t>
            </a:r>
            <a:r>
              <a:rPr lang="sk-SK" sz="1800" smtClean="0"/>
              <a:t> </a:t>
            </a:r>
            <a:endParaRPr lang="sk-SK" sz="18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k-SK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Národný park Vikos-Aoos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borovica čierna (</a:t>
            </a:r>
            <a:r>
              <a:rPr lang="sk-SK" sz="18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Pinus nigra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 a buk lesný (</a:t>
            </a:r>
            <a:r>
              <a:rPr lang="sk-SK" sz="18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Fagus sylvatica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sk-SK" sz="1800" smtClean="0"/>
              <a:t>, </a:t>
            </a:r>
            <a:r>
              <a:rPr lang="sk-SK" sz="1800" b="1" i="1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Centaurea vlachorum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- endemit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6763" y="1916113"/>
            <a:ext cx="3297237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AutoShape 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1270" name="Picture 10" descr="pindos_mounta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4365625"/>
            <a:ext cx="47879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4" descr="72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0"/>
            <a:ext cx="32766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6" descr="DSC_12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2349500"/>
            <a:ext cx="2519362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8" descr="634px-Abies_cephalonica_distribution_ma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0"/>
            <a:ext cx="252888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Line 19"/>
          <p:cNvSpPr>
            <a:spLocks noChangeShapeType="1"/>
          </p:cNvSpPr>
          <p:nvPr/>
        </p:nvSpPr>
        <p:spPr bwMode="auto">
          <a:xfrm flipV="1">
            <a:off x="4067175" y="4508500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1275" name="Line 20"/>
          <p:cNvSpPr>
            <a:spLocks noChangeShapeType="1"/>
          </p:cNvSpPr>
          <p:nvPr/>
        </p:nvSpPr>
        <p:spPr bwMode="auto">
          <a:xfrm>
            <a:off x="2843213" y="692150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300788" cy="692150"/>
          </a:xfrm>
        </p:spPr>
        <p:txBody>
          <a:bodyPr/>
          <a:lstStyle/>
          <a:p>
            <a:pPr eaLnBrk="1" hangingPunct="1">
              <a:defRPr/>
            </a:pPr>
            <a:r>
              <a:rPr lang="sk-SK" sz="3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Územia s valašskou populáciou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6156325" cy="6092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k-SK" sz="19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termín Valach je germánskeho pôvodu (walha čiže "cudzinec")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9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 Grécku je slovo Βλάχος (Vlachos) nadávka vyjadrujúca charakter hrubého a nekultúrneho človeka, vrchára. Často je používané ako synonym pre Χωριάτης (Choriátis), čo znamená jednoducho dedinčan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9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valašská populácia a jazyk spájal do 10. storočia severných Valachov (</a:t>
            </a:r>
            <a:r>
              <a:rPr lang="sk-SK" sz="19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Rumuni</a:t>
            </a:r>
            <a:r>
              <a:rPr lang="sk-SK" sz="19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 a južných Valachov (</a:t>
            </a:r>
            <a:r>
              <a:rPr lang="sk-SK" sz="19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Arumuni</a:t>
            </a:r>
            <a:r>
              <a:rPr lang="sk-SK" sz="19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9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Arumunská kultúra sa vyvinula najprv ako pastierska kultúra</a:t>
            </a:r>
            <a:r>
              <a:rPr lang="sk-SK" sz="19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neskôr bola do značnej miery ovplyvnená byzantskou a gréckou kultúrou</a:t>
            </a:r>
            <a:r>
              <a:rPr lang="sk-SK" sz="1900" smtClean="0"/>
              <a:t>  </a:t>
            </a:r>
            <a:endParaRPr lang="sk-SK" sz="19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k-SK" sz="19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Arumuni </a:t>
            </a:r>
            <a:r>
              <a:rPr lang="sk-SK" sz="19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hovoria arumunčinou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9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 milióny: v Grécku až 700 tisíc (Pindos)</a:t>
            </a:r>
            <a:r>
              <a:rPr lang="sk-SK" sz="19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9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nepoznajú žiadne etnické rozdiely, takže v Grécku neexistujú žiadne štatistické údaje o Arumunoch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9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seba identifikujú ako Grékov a sú označovaní ako ďalší Gréci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9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väčšina Valachov bola v stredoveku pastiermi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9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ovce pásli po horách JV Európy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Zagorochoria 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(“Zagorské dediny”)</a:t>
            </a:r>
            <a:r>
              <a:rPr lang="sk-SK" sz="1800" smtClean="0"/>
              <a:t> - 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unikátna kombinácia kultúrneho a prírodného dedičstva</a:t>
            </a:r>
            <a:r>
              <a:rPr lang="sk-SK" sz="1800" smtClean="0"/>
              <a:t> </a:t>
            </a:r>
          </a:p>
        </p:txBody>
      </p:sp>
      <p:pic>
        <p:nvPicPr>
          <p:cNvPr id="12292" name="Picture 11" descr="220px-Map-Vlachs-fre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908050"/>
            <a:ext cx="2843212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5" descr="6811844357_856ef1cc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5157788"/>
            <a:ext cx="2843212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Line 16"/>
          <p:cNvSpPr>
            <a:spLocks noChangeShapeType="1"/>
          </p:cNvSpPr>
          <p:nvPr/>
        </p:nvSpPr>
        <p:spPr bwMode="auto">
          <a:xfrm>
            <a:off x="5148263" y="638175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pic>
        <p:nvPicPr>
          <p:cNvPr id="12295" name="Picture 19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7613" y="3141663"/>
            <a:ext cx="284638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Line 20"/>
          <p:cNvSpPr>
            <a:spLocks noChangeShapeType="1"/>
          </p:cNvSpPr>
          <p:nvPr/>
        </p:nvSpPr>
        <p:spPr bwMode="auto">
          <a:xfrm flipV="1">
            <a:off x="5148263" y="4941888"/>
            <a:ext cx="107950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32363" cy="908050"/>
          </a:xfrm>
        </p:spPr>
        <p:txBody>
          <a:bodyPr/>
          <a:lstStyle/>
          <a:p>
            <a:pPr eaLnBrk="1" hangingPunct="1">
              <a:defRPr/>
            </a:pPr>
            <a:r>
              <a:rPr lang="sk-SK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Meteora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5219700" cy="6092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  <a:r>
              <a:rPr lang="sk-SK" sz="2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https://www.youtube.com/watch?v=Onq6eBXbLiI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geologická záhada ??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kláštory na vrcholkoch bizarných skál v oblasti Thesálie v Grécku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neďaleko mesta </a:t>
            </a:r>
            <a:r>
              <a:rPr lang="sk-SK" sz="2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Kalambaka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Meteoro </a:t>
            </a:r>
            <a:r>
              <a:rPr lang="sk-SK" sz="2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(vznášajúci sa – podľa dojmu, že sa vznáša vysoko nad zemou)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mnísi a pustovníci sa tu začali usadzovať už od 11. storočia, ale až o tri storočia neskôr začali vznikať prvé byzantské kláštory (</a:t>
            </a:r>
            <a:r>
              <a:rPr lang="sk-SK" sz="2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monastiry</a:t>
            </a:r>
            <a:r>
              <a:rPr lang="sk-SK" sz="2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r.1988: kláštory Meteora zapísané na zoznam svetového dedičstva UNESCO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IUCN MANAGEMENT CATEGORY: </a:t>
            </a:r>
            <a:r>
              <a:rPr lang="sk-SK" sz="2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III (Natural Monument)</a:t>
            </a:r>
            <a:r>
              <a:rPr lang="sk-SK" sz="2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Natural/Cultural World Heritage Site</a:t>
            </a:r>
            <a:r>
              <a:rPr lang="sk-SK" sz="2200" smtClean="0"/>
              <a:t> </a:t>
            </a:r>
          </a:p>
        </p:txBody>
      </p:sp>
      <p:pic>
        <p:nvPicPr>
          <p:cNvPr id="13316" name="Picture 5" descr="meteora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0"/>
            <a:ext cx="36353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Meteora_2_evlah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276475"/>
            <a:ext cx="3635375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 descr="meteor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4441825"/>
            <a:ext cx="36353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4427538" cy="476250"/>
          </a:xfrm>
        </p:spPr>
        <p:txBody>
          <a:bodyPr/>
          <a:lstStyle/>
          <a:p>
            <a:pPr eaLnBrk="1" hangingPunct="1">
              <a:defRPr/>
            </a:pPr>
            <a:r>
              <a:rPr lang="sk-SK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NP Olympos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5003800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najvyššie pohorie v Grécku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4 významné vrcholy – najvyšší Mytikas (2 917 m n.m.), Stefani (2 911 m n.m.), Skolio (2 903 m n.m.) a Skala (2 866 m n.m.).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podľa gréckej mytológie tu sídlili najvyšší grécki bohovia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 roku 1981 UNESCO vyhlásilo Olympos ako </a:t>
            </a: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Biosphere Reserve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4 vegetačné zóny: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300 to 500 m</a:t>
            </a: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n.m. kroviny a stromy </a:t>
            </a:r>
            <a:r>
              <a:rPr lang="sk-SK" sz="17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Quercus ilex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sk-SK" sz="17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Arbutus adrachnae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sk-SK" sz="17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Quercus coccifera</a:t>
            </a:r>
            <a:endParaRPr lang="sk-SK" sz="17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600 to 1400 m n.m. borovica čierna (</a:t>
            </a:r>
            <a:r>
              <a:rPr lang="sk-SK" sz="17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Pinus nigra var. Pallasiana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1400 to 2500 m n.m. tvrdolisté a ihličnaté dreviny </a:t>
            </a:r>
            <a:r>
              <a:rPr lang="sk-SK" sz="17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Pinus heldreichii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Nad 2500 m </a:t>
            </a:r>
            <a:r>
              <a:rPr lang="sk-SK" sz="1700" smtClean="0"/>
              <a:t>n.m. 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horná hranica lesa na Balkáne rôznorodé alpské ekosystémy s nízkou vegetáciou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bolo tu zaznamenaných</a:t>
            </a: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viac ako 1,700 rastlinných druhov, čo reprezentuje 25% z gréckej flóry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druh </a:t>
            </a:r>
            <a:r>
              <a:rPr lang="sk-SK" sz="17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Jankaea heldreichii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pozostatok z glaciálneho obdobia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Olympos je taktiež na európskom zozname</a:t>
            </a:r>
            <a:r>
              <a:rPr lang="sk-SK" sz="1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“Najzaujímavejšie vtáčie územia Európy”</a:t>
            </a:r>
          </a:p>
        </p:txBody>
      </p:sp>
      <p:sp>
        <p:nvSpPr>
          <p:cNvPr id="14340" name="AutoShape 5" descr="Where is Mt. Olympus on the map - Greece "/>
          <p:cNvSpPr>
            <a:spLocks noChangeAspect="1" noChangeArrowheads="1"/>
          </p:cNvSpPr>
          <p:nvPr/>
        </p:nvSpPr>
        <p:spPr bwMode="auto">
          <a:xfrm>
            <a:off x="1709738" y="966788"/>
            <a:ext cx="57245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341" name="AutoShape 7" descr="Where is Mt. Olympus on the map - Greece "/>
          <p:cNvSpPr>
            <a:spLocks noChangeAspect="1" noChangeArrowheads="1"/>
          </p:cNvSpPr>
          <p:nvPr/>
        </p:nvSpPr>
        <p:spPr bwMode="auto">
          <a:xfrm>
            <a:off x="1692275" y="981075"/>
            <a:ext cx="57245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4342" name="Picture 11" descr="metamorfo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716338"/>
            <a:ext cx="39243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5" descr="GRC-9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0"/>
            <a:ext cx="39243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787900" cy="620713"/>
          </a:xfrm>
        </p:spPr>
        <p:txBody>
          <a:bodyPr/>
          <a:lstStyle/>
          <a:p>
            <a:pPr eaLnBrk="1" hangingPunct="1">
              <a:defRPr/>
            </a:pPr>
            <a:r>
              <a:rPr lang="sk-SK" sz="3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Delfy, pohorie Parnasos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4932363" cy="6237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k-SK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antické aj moderné mesto na južnom úpätí </a:t>
            </a:r>
            <a:r>
              <a:rPr lang="sk-SK" sz="2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pohoria Parnasos </a:t>
            </a:r>
            <a:r>
              <a:rPr lang="sk-SK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nad Korintským zálivom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Pan-helénska svätyňa s jednou z najvýznamnejších veštiarní v starovekom Grécku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miestom konania Pýthijských hier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veľkolepé pohorie </a:t>
            </a:r>
            <a:r>
              <a:rPr lang="sk-SK" sz="2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Parnas </a:t>
            </a:r>
            <a:r>
              <a:rPr lang="sk-SK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rozkladajúce sa v oblasti stredného Grécka kedysi patrilo k najposvätnejším miestam antického Grécka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najvyšším vrcholom je </a:t>
            </a:r>
            <a:r>
              <a:rPr lang="sk-SK" sz="2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Mount Liakoura </a:t>
            </a:r>
            <a:r>
              <a:rPr lang="sk-SK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alebo Vlčia hora, dosahujúca výšku 2457 m n..m. (vysokohorský reliéf)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Abies cephalonica,</a:t>
            </a:r>
            <a:r>
              <a:rPr lang="sk-SK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k-SK" sz="20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Paeonia parnassica</a:t>
            </a:r>
            <a:r>
              <a:rPr lang="sk-SK" sz="2000" smtClean="0"/>
              <a:t>  </a:t>
            </a:r>
            <a:endParaRPr lang="sk-SK" sz="2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celá oblasť z veľkej časti patrí pod ochranu </a:t>
            </a:r>
            <a:r>
              <a:rPr lang="sk-SK" sz="2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Národného parku Parnas</a:t>
            </a:r>
            <a:r>
              <a:rPr lang="sk-SK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ktorý bol založený v roku 1938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jeden z prvých národných parkov v Európe</a:t>
            </a:r>
          </a:p>
        </p:txBody>
      </p:sp>
      <p:pic>
        <p:nvPicPr>
          <p:cNvPr id="15364" name="Picture 6" descr="delfy-gr%C3%A9c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836613"/>
            <a:ext cx="40671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Line 13"/>
          <p:cNvSpPr>
            <a:spLocks noChangeShapeType="1"/>
          </p:cNvSpPr>
          <p:nvPr/>
        </p:nvSpPr>
        <p:spPr bwMode="auto">
          <a:xfrm>
            <a:off x="3779838" y="501332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pic>
        <p:nvPicPr>
          <p:cNvPr id="15366" name="Picture 15" descr="1203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500438"/>
            <a:ext cx="40671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Line 16"/>
          <p:cNvSpPr>
            <a:spLocks noChangeShapeType="1"/>
          </p:cNvSpPr>
          <p:nvPr/>
        </p:nvSpPr>
        <p:spPr bwMode="auto">
          <a:xfrm>
            <a:off x="2987675" y="2060575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32363" cy="692150"/>
          </a:xfrm>
        </p:spPr>
        <p:txBody>
          <a:bodyPr/>
          <a:lstStyle/>
          <a:p>
            <a:pPr eaLnBrk="1" hangingPunct="1">
              <a:defRPr/>
            </a:pPr>
            <a:r>
              <a:rPr lang="sk-SK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Ostrov Zakynthos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4859338" cy="6021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súčasť Iónskych ostrovov pri západnom pobreží Grécka v Iónskom mori,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pozostatok zatopeného horského chrbta, tvoria ich mezozoické a treťohorné vápence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 západe ostrova, vysoko medzi strmými bielymi útesmi, natrafíte na </a:t>
            </a:r>
            <a:r>
              <a:rPr lang="sk-SK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Navaggio 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sk-SK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najfotografovanejšiu zátoku v Grécku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s vrakom pašeráckej lode, ktorá preslávila ostrov po celom svete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významným chráneným územím ostrova je </a:t>
            </a:r>
            <a:r>
              <a:rPr lang="sk-SK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Zakynthos National Marine Park 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– morský park vyhlásený v r. 1999 v južných partiách ostrova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predmetom ochrany je pôvodné prírodné prostredie a zachovaná ekologická rovnováha morskej a pobrežnej oblasti zálivu Laganas a ostrovov Strofády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výnimočným javom parku je </a:t>
            </a:r>
            <a:r>
              <a:rPr lang="sk-SK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hniezdisko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morskej korytnačky </a:t>
            </a:r>
            <a:r>
              <a:rPr lang="sk-SK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karety ve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ľ</a:t>
            </a:r>
            <a:r>
              <a:rPr lang="sk-SK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kohlavej (</a:t>
            </a:r>
            <a:r>
              <a:rPr lang="sk-SK" sz="18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Caretta caretta</a:t>
            </a:r>
            <a:r>
              <a:rPr lang="sk-SK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vzácny</a:t>
            </a:r>
            <a:r>
              <a:rPr lang="sk-SK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tuleň stredomorský (</a:t>
            </a:r>
            <a:r>
              <a:rPr lang="sk-SK" sz="18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Monachus monachus</a:t>
            </a:r>
            <a:r>
              <a:rPr lang="sk-SK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–</a:t>
            </a:r>
            <a:r>
              <a:rPr lang="sk-SK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 západnom Stredomorí dnes prakticky vyhubený morský cicavec 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4900613"/>
            <a:ext cx="1763712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navagio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925" y="0"/>
            <a:ext cx="4156075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Zakynthos-Loggerhead-Sea-Tur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420938"/>
            <a:ext cx="414020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 descr="http://www.zakynthos.net.gr/JPEGS/Loggerhe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4941888"/>
            <a:ext cx="2376488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200" y="0"/>
            <a:ext cx="4772025" cy="908050"/>
          </a:xfrm>
        </p:spPr>
        <p:txBody>
          <a:bodyPr/>
          <a:lstStyle/>
          <a:p>
            <a:pPr eaLnBrk="1" hangingPunct="1">
              <a:defRPr/>
            </a:pPr>
            <a:r>
              <a:rPr lang="sk-SK" sz="3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Národné parky Grécka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4211638" cy="6742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Mount Olympus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(13)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Mount Parnassos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(8)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Mount Parnitha (6)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Samaria's Gorge (3)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Mount Ainos (1)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Mount Pindos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(Valia-Calda) (10)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Mount Oiti (9)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Vikos Gorge-Aoos River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(11)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Prespes Lakes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(12)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Sounio (4)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Northern Sporades National Marine Park (7)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National Marine Park of Zakynthos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(2)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National Park of Schoinias (5)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Dadia-Lefkimmi-Soufli forest (21)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North Pindos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(14)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Lake Karla (15)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Mesolonghi Lagoon (16)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Axios-Aliakmonas-Gallikos-Loudias-Kaloxori Lagoon (17)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Kastoria Lake (18)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Psalidi area - Kos island (19)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Lake Kerkini (20)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Evros Delta (22)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Amvrakikos Gulf (23)</a:t>
            </a:r>
          </a:p>
        </p:txBody>
      </p:sp>
      <p:pic>
        <p:nvPicPr>
          <p:cNvPr id="17412" name="Picture 5" descr="MapEthnikoiDrymo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196975"/>
            <a:ext cx="50038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80400" cy="1800225"/>
          </a:xfrm>
        </p:spPr>
        <p:txBody>
          <a:bodyPr/>
          <a:lstStyle/>
          <a:p>
            <a:pPr eaLnBrk="1" hangingPunct="1">
              <a:defRPr/>
            </a:pPr>
            <a:r>
              <a:rPr lang="sk-SK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Exkurzia Grécko 2015</a:t>
            </a:r>
            <a:br>
              <a:rPr lang="sk-SK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sk-SK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sk-SK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sk-SK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1. termín: 7. 6. - 16. 6. 2015 </a:t>
            </a:r>
            <a:br>
              <a:rPr lang="sk-SK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sk-SK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2. termín: 18. 9. - 27. 9. 2015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08275"/>
            <a:ext cx="9144000" cy="4149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sk-SK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Prírodné a historické poklady Grécka</a:t>
            </a:r>
            <a:r>
              <a:rPr lang="sk-SK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sk-SK" sz="2800" b="1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2"/>
              </a:rPr>
              <a:t>http://www.aeolus.sk/grecko/poznavacie-zajazdy/prirodne-a-historicke-poklady-grecka/dovolenka/?t=48910&amp;do=2</a:t>
            </a:r>
            <a:endParaRPr lang="sk-SK" sz="28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sk-SK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CK AEOLUS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sk-SK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sprievodca:</a:t>
            </a:r>
            <a:r>
              <a:rPr lang="sk-SK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Marta Nevřelová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sk-SK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nevrelova@fns.uniba.sk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Greek-dancers-%C2%A9James-Nash-aka-Cir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11" descr="Výsledok vyh&amp;lcaron;adávania obrázkov pre dopyt greek dishe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19460" name="Picture 17" descr="shutterstock_12695756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6700"/>
            <a:ext cx="36353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9" descr="greek-island-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341438"/>
            <a:ext cx="43561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1" descr="sea-view-greek-flag-91811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3588" y="0"/>
            <a:ext cx="2030412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2" descr="SDC127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4059238"/>
            <a:ext cx="37084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3" descr="SDC1274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4076700"/>
            <a:ext cx="310991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25538"/>
          </a:xfrm>
        </p:spPr>
        <p:txBody>
          <a:bodyPr/>
          <a:lstStyle/>
          <a:p>
            <a:pPr eaLnBrk="1" hangingPunct="1">
              <a:defRPr/>
            </a:pPr>
            <a:r>
              <a:rPr lang="sk-SK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Lokality na trase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sz="2600" b="1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Bratislava</a:t>
            </a:r>
            <a:r>
              <a:rPr lang="sk-SK" sz="2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sk-SK" sz="2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Thessaloniki</a:t>
            </a:r>
            <a:r>
              <a:rPr lang="sk-SK" sz="2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(1200 km) – </a:t>
            </a:r>
            <a:r>
              <a:rPr lang="sk-SK" sz="2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Prespanské</a:t>
            </a:r>
            <a:r>
              <a:rPr lang="sk-SK" sz="2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k-SK" sz="2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jazerá</a:t>
            </a:r>
            <a:r>
              <a:rPr lang="sk-SK" sz="2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(200 km) – NP </a:t>
            </a:r>
            <a:r>
              <a:rPr lang="sk-SK" sz="2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Pindos</a:t>
            </a:r>
            <a:r>
              <a:rPr lang="sk-SK" sz="2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(200 km) – </a:t>
            </a:r>
            <a:r>
              <a:rPr lang="sk-SK" sz="2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Meteora</a:t>
            </a:r>
            <a:r>
              <a:rPr lang="sk-SK" sz="2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(170 km) – NP </a:t>
            </a:r>
            <a:r>
              <a:rPr lang="sk-SK" sz="2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Olympos</a:t>
            </a:r>
            <a:r>
              <a:rPr lang="sk-SK" sz="2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(170 km) – NP </a:t>
            </a:r>
            <a:r>
              <a:rPr lang="sk-SK" sz="2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Parnasos,</a:t>
            </a:r>
            <a:r>
              <a:rPr lang="sk-SK" sz="2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k-SK" sz="2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Delfy</a:t>
            </a:r>
            <a:r>
              <a:rPr lang="sk-SK" sz="2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(300 km) – </a:t>
            </a:r>
            <a:r>
              <a:rPr lang="sk-SK" sz="2600" b="1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Zakynthos</a:t>
            </a:r>
            <a:r>
              <a:rPr lang="sk-SK" sz="2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(200 km) – </a:t>
            </a:r>
            <a:r>
              <a:rPr lang="sk-SK" sz="2600" b="1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Bratislava</a:t>
            </a:r>
            <a:r>
              <a:rPr lang="sk-SK" sz="2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sz="2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		(</a:t>
            </a:r>
            <a:r>
              <a:rPr lang="sk-SK" sz="26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 septembri opa</a:t>
            </a:r>
            <a:r>
              <a:rPr lang="sk-SK" sz="2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č</a:t>
            </a:r>
            <a:r>
              <a:rPr lang="sk-SK" sz="26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ný smer</a:t>
            </a:r>
            <a:r>
              <a:rPr lang="sk-SK" sz="2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sz="2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Doprava:</a:t>
            </a:r>
            <a:r>
              <a:rPr lang="sk-SK" sz="2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sz="2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autobus </a:t>
            </a:r>
            <a:r>
              <a:rPr lang="sk-SK" sz="2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(Bratislava – Thessaloniki – Prespanské jazerá – Pindos – Meteora –Olympos – Delfy – Parnasos –Zakynthos)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sz="2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lietadlo </a:t>
            </a:r>
            <a:r>
              <a:rPr lang="sk-SK" sz="2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(Zakynthos – Bratislava)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sz="2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		(</a:t>
            </a:r>
            <a:r>
              <a:rPr lang="sk-SK" sz="26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 septembri opa</a:t>
            </a:r>
            <a:r>
              <a:rPr lang="sk-SK" sz="2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č</a:t>
            </a:r>
            <a:r>
              <a:rPr lang="sk-SK" sz="2600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ný smer</a:t>
            </a:r>
            <a:r>
              <a:rPr lang="sk-SK" sz="2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k-SK" sz="26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k-SK" sz="2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Cena:</a:t>
            </a:r>
            <a:r>
              <a:rPr lang="sk-SK" sz="2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k-SK" sz="2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495.- €</a:t>
            </a:r>
            <a:r>
              <a:rPr lang="sk-SK" sz="2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(ubytovanie, autobus, letenka a letecké    			    poplatky)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Trasa_m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20713"/>
          </a:xfrm>
        </p:spPr>
        <p:txBody>
          <a:bodyPr/>
          <a:lstStyle/>
          <a:p>
            <a:pPr eaLnBrk="1" hangingPunct="1">
              <a:defRPr/>
            </a:pPr>
            <a:r>
              <a:rPr lang="sk-SK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Geologický vývoj Grécka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k-SK" sz="19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4/5 územia vysočiny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vysoké priemerne 1200 až 1800 m. n. m., niekoľko štítov prevyšuje 2000 m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najvyšší vrch Grécka v pohorí </a:t>
            </a:r>
            <a:r>
              <a:rPr lang="sk-SK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Olympos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je </a:t>
            </a:r>
            <a:r>
              <a:rPr lang="sk-SK" sz="19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Mytikas</a:t>
            </a:r>
            <a:r>
              <a:rPr lang="sk-SK" sz="19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vysoký 2917 m. n. m.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pohoria sú prevažne vápencové a </a:t>
            </a:r>
            <a:r>
              <a:rPr lang="sk-SK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zkrasovatelé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na západe je to mladá treťohorná vysočina </a:t>
            </a:r>
            <a:r>
              <a:rPr lang="sk-SK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Pindos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ktoré je pokračovaním Dinárov z Albánska a Macedónska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súčasť dvoch geologických sústav: staršia </a:t>
            </a:r>
            <a:r>
              <a:rPr lang="sk-SK" sz="19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thrácko-macedónska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sk-SK" sz="19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Albanidy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 a mladšia </a:t>
            </a:r>
            <a:r>
              <a:rPr lang="sk-SK" sz="19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albánsko-grécka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sk-SK" sz="19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Helenidy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), ktorá je pokračovaním </a:t>
            </a:r>
            <a:r>
              <a:rPr lang="sk-SK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Dinárskych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hôr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hlavný geologický základ v severnom a východnom Grécku tvoria masívy žuly, </a:t>
            </a:r>
            <a:r>
              <a:rPr lang="sk-SK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svoru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 ruly, ktoré tvoria jadro </a:t>
            </a:r>
            <a:r>
              <a:rPr lang="sk-SK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Albaníd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 dne panvy </a:t>
            </a:r>
            <a:r>
              <a:rPr lang="sk-SK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Thetys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 </a:t>
            </a:r>
            <a:r>
              <a:rPr lang="en-US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druhohorách</a:t>
            </a:r>
            <a:r>
              <a:rPr lang="en-US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 t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</a:t>
            </a:r>
            <a:r>
              <a:rPr lang="en-US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sk-SK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ťo</a:t>
            </a:r>
            <a:r>
              <a:rPr lang="en-US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horách</a:t>
            </a:r>
            <a:r>
              <a:rPr lang="en-US" sz="1900" dirty="0" smtClean="0"/>
              <a:t> 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dochádzalo k masívnemu usadzovaniu splavenín - </a:t>
            </a:r>
            <a:r>
              <a:rPr lang="en-US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ô</a:t>
            </a:r>
            <a:r>
              <a:rPr lang="en-US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vod</a:t>
            </a:r>
            <a:r>
              <a:rPr lang="en-US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vrstvy</a:t>
            </a:r>
            <a:r>
              <a:rPr lang="en-US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vápenc</a:t>
            </a:r>
            <a:r>
              <a:rPr lang="sk-SK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ov</a:t>
            </a:r>
            <a:r>
              <a:rPr lang="en-US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pokrývaj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ú</a:t>
            </a:r>
            <a:r>
              <a:rPr lang="en-US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ich</a:t>
            </a:r>
            <a:r>
              <a:rPr lang="en-US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horstv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á</a:t>
            </a:r>
            <a:r>
              <a:rPr lang="en-US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Balkánsk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ho </a:t>
            </a:r>
            <a:r>
              <a:rPr lang="en-US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poloostrova</a:t>
            </a:r>
            <a:r>
              <a:rPr lang="sk-SK" sz="1900" dirty="0" smtClean="0"/>
              <a:t> </a:t>
            </a:r>
            <a:endParaRPr lang="sk-SK" sz="1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 druhohorách a treťohorách vznikali flyšové vrstvy tvorené pieskovcami, zlepencami a bridlicami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treťohorným alpínskym vrásnením boli všetky usadeniny z panvy </a:t>
            </a:r>
            <a:r>
              <a:rPr lang="sk-SK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Thetys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vyzdvihnuté a vytvorili sústavy: </a:t>
            </a:r>
            <a:r>
              <a:rPr lang="sk-SK" sz="19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Dinárske</a:t>
            </a:r>
            <a:r>
              <a:rPr lang="sk-SK" sz="19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hory, </a:t>
            </a:r>
            <a:r>
              <a:rPr lang="sk-SK" sz="19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Helenidy</a:t>
            </a:r>
            <a:r>
              <a:rPr lang="sk-SK" sz="19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sk-SK" sz="19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Tauridy</a:t>
            </a:r>
            <a:endParaRPr lang="sk-SK" sz="19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Alpínsk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y</a:t>
            </a:r>
            <a:r>
              <a:rPr lang="en-US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systém</a:t>
            </a:r>
            <a:r>
              <a:rPr lang="en-US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vytvo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</a:t>
            </a:r>
            <a:r>
              <a:rPr lang="en-US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il</a:t>
            </a:r>
            <a:r>
              <a:rPr lang="en-US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nové</a:t>
            </a:r>
            <a:r>
              <a:rPr lang="en-US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zlomové</a:t>
            </a:r>
            <a:r>
              <a:rPr lang="en-US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l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í</a:t>
            </a:r>
            <a:r>
              <a:rPr lang="en-US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nie</a:t>
            </a:r>
            <a:r>
              <a:rPr lang="sk-SK" sz="19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Grécko sa nachádza v </a:t>
            </a:r>
            <a:r>
              <a:rPr lang="sk-SK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makroseizmickej</a:t>
            </a:r>
            <a:r>
              <a:rPr lang="sk-SK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línii prvého rádu, na začiatku minulého storočia bolo v Grécku zaznamenaných okolo </a:t>
            </a:r>
            <a:r>
              <a:rPr lang="sk-SK" sz="19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272 zemetrasení ročne - </a:t>
            </a:r>
            <a:r>
              <a:rPr lang="cs-CZ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je to dané </a:t>
            </a:r>
            <a:r>
              <a:rPr lang="cs-CZ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pozíciou</a:t>
            </a:r>
            <a:r>
              <a:rPr lang="cs-CZ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na kontakte </a:t>
            </a:r>
            <a:r>
              <a:rPr lang="cs-CZ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euroázijskej</a:t>
            </a:r>
            <a:r>
              <a:rPr lang="cs-CZ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dosky</a:t>
            </a:r>
            <a:r>
              <a:rPr lang="cs-CZ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s </a:t>
            </a:r>
            <a:r>
              <a:rPr lang="cs-CZ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doskou</a:t>
            </a:r>
            <a:r>
              <a:rPr lang="cs-CZ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africkou, </a:t>
            </a:r>
            <a:r>
              <a:rPr lang="cs-CZ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existenciou</a:t>
            </a:r>
            <a:r>
              <a:rPr lang="cs-CZ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egejskej</a:t>
            </a:r>
            <a:r>
              <a:rPr lang="cs-CZ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mikrodosky</a:t>
            </a:r>
            <a:r>
              <a:rPr lang="cs-CZ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 značným </a:t>
            </a:r>
            <a:r>
              <a:rPr lang="cs-CZ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množstvom</a:t>
            </a:r>
            <a:r>
              <a:rPr lang="cs-CZ" sz="19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sz="19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zlomov</a:t>
            </a:r>
            <a:r>
              <a:rPr lang="sk-SK" sz="19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08962" cy="836613"/>
          </a:xfrm>
        </p:spPr>
        <p:txBody>
          <a:bodyPr/>
          <a:lstStyle/>
          <a:p>
            <a:pPr eaLnBrk="1" hangingPunct="1">
              <a:defRPr/>
            </a:pPr>
            <a:r>
              <a:rPr lang="sk-SK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Geologické mapy Grécka</a:t>
            </a:r>
          </a:p>
        </p:txBody>
      </p:sp>
      <p:pic>
        <p:nvPicPr>
          <p:cNvPr id="6147" name="Picture 5" descr="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421163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Greece_greece_ma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1463" y="4087813"/>
            <a:ext cx="2522537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geotectonic_units_of_balk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908050"/>
            <a:ext cx="32766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1" descr="1202622_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4076700"/>
            <a:ext cx="24479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20713"/>
          </a:xfrm>
        </p:spPr>
        <p:txBody>
          <a:bodyPr/>
          <a:lstStyle/>
          <a:p>
            <a:pPr eaLnBrk="1" hangingPunct="1">
              <a:defRPr/>
            </a:pPr>
            <a:r>
              <a:rPr lang="sk-SK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Geologický vývoj Grécka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5795963" cy="616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 dobe ľadovej tu zostali stopy v podobe karov a iných glaciálnych útvarov, ktoré v horách zanechali malé ľadovce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neveľké </a:t>
            </a:r>
            <a:r>
              <a:rPr lang="sk-SK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medzihorské nížiny a kotliny tvoria asi 20 % rozlohy krajiny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nachádzajú sa najmä pri pobreží, východne od pohoria Pindos sa rozkladá </a:t>
            </a:r>
            <a:r>
              <a:rPr lang="sk-SK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Thesálska nížina, najväčšia v Grécku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Grécko je jednou z najbohatších krajín Európskej únie čo sa týka primárnych surovín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 súčasnosti je Grécko jednotkou EÚ v ťažbe bauxitov a Ni-Fe rúd, silnú pozíciu má v ťažbe zlata, striebra, polymetalov a manganových rúd, ťažbe mramora, vápenca, magnezitu, azbestu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veľké zásoby: lignit, ropa, rašelina, asfalt, bauxit, železné rudy, niklové rudy, zlato, meď, urán, mramor, granit, zeolity, síra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800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železná ruda na Chalkidiki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sk-SK" sz="1800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rudy mangánu, olova, zinku a striebra v Laurione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sk-SK" sz="1800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chrómová ruda v Erithrai a Thesálii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sk-SK" sz="1800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nikel a bauxit na ostrove Amorgos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800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magnezit na Euboi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sk-SK" sz="1800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pyrit na polostrove Chalkidiki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sk-SK" sz="1800" b="1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mramor na ostrove Thassos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 morská soľ na viacerých miestach Grécka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Grécko </a:t>
            </a:r>
            <a:r>
              <a:rPr lang="en-US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je na ner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st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y</a:t>
            </a:r>
            <a:r>
              <a:rPr lang="en-US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ve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ľ</a:t>
            </a:r>
            <a:r>
              <a:rPr lang="en-US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mi bohatá 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krajina</a:t>
            </a:r>
            <a:r>
              <a:rPr lang="en-US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ale musí s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vz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iať</a:t>
            </a:r>
            <a:r>
              <a:rPr lang="en-US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do</a:t>
            </a:r>
            <a:r>
              <a:rPr lang="en-US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úvah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y</a:t>
            </a:r>
            <a:r>
              <a:rPr lang="en-US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turistický ruch, ochrana p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</a:t>
            </a:r>
            <a:r>
              <a:rPr lang="en-US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írody a podzemn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ý</a:t>
            </a:r>
            <a:r>
              <a:rPr lang="en-US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 v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ô</a:t>
            </a:r>
            <a:r>
              <a:rPr lang="en-US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 a značná sei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</a:t>
            </a:r>
            <a:r>
              <a:rPr lang="en-US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micita cel</a:t>
            </a:r>
            <a:r>
              <a:rPr lang="sk-SK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ej</a:t>
            </a:r>
            <a:r>
              <a:rPr lang="en-US" sz="1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oblasti</a:t>
            </a:r>
            <a:r>
              <a:rPr lang="en-US" sz="1800" smtClean="0"/>
              <a:t> </a:t>
            </a:r>
            <a:endParaRPr lang="sk-SK" sz="1800" smtClean="0"/>
          </a:p>
        </p:txBody>
      </p:sp>
      <p:pic>
        <p:nvPicPr>
          <p:cNvPr id="7172" name="Picture 6" descr="SDC127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1350" y="3933825"/>
            <a:ext cx="34226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SDC127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8175" y="1125538"/>
            <a:ext cx="342582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549275"/>
          </a:xfrm>
        </p:spPr>
        <p:txBody>
          <a:bodyPr/>
          <a:lstStyle/>
          <a:p>
            <a:pPr eaLnBrk="1" hangingPunct="1">
              <a:defRPr/>
            </a:pPr>
            <a:r>
              <a:rPr lang="sk-SK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Živá príroda Grécka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5795963" cy="6021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stredomorský charakter so stále zelenými a sukulentnými rastlinami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do výšky asi 800 m sa striedajú </a:t>
            </a: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zmiešané lesy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s dubmi, platanmi </a:t>
            </a: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 porastmi macchie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(grécky longos; neprechodné kríky a stromy), kde sa vyskytujú </a:t>
            </a: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dub kermesový a cezmínový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borievky, myrty, pistácie, vavríny, kručinky, oleandre a plané olivovníky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nad 2 000 m už len vzácna </a:t>
            </a: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jedľa kefalónska,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ďalej sú </a:t>
            </a: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alpínske lúky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pôvodný les a porast macchie boli zničené stáročným vypásaním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lesy (asi 20 % rozlohy ) sa zachovali iba vo vrchoch.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 ich mieste sú dnes rozšírené olivové háje, figovníky a vinná réva, aj niektoré cudzokrajné rastliny: agáve, figovník a ďatlové palmy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snaha postupujúcu devastáciu zastaviť a preto pokračuje pravidelné zalesňovanie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 horách sa ešte vyskytuje </a:t>
            </a: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vysoká a čierna zver, medveď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 </a:t>
            </a: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príležitostne aj vlk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ktorý prechádza zo susedných krajín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na Kréte sa vyskytuje </a:t>
            </a: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koza bezoárová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vývojovo predchodkyňa kozy domácej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 Grécku je obľúbený </a:t>
            </a: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rybolov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– pri pobreží najmä chobotnice, mušle, homáre a langusty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 morských jaskyniach sa pred vyhubením uchránili </a:t>
            </a: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tulene</a:t>
            </a:r>
          </a:p>
        </p:txBody>
      </p:sp>
      <p:pic>
        <p:nvPicPr>
          <p:cNvPr id="8196" name="Picture 4" descr="SDC127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1350" y="981075"/>
            <a:ext cx="34226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SDC127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1350" y="4076700"/>
            <a:ext cx="34226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132138" cy="620713"/>
          </a:xfrm>
        </p:spPr>
        <p:txBody>
          <a:bodyPr/>
          <a:lstStyle/>
          <a:p>
            <a:pPr eaLnBrk="1" hangingPunct="1">
              <a:defRPr/>
            </a:pPr>
            <a:r>
              <a:rPr lang="sk-SK" sz="3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Thessaloniki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3419475" cy="616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druhé najväčšie mesto Grécka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druhý najväčší grécky námorný prístav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viac ako milión obyvateľov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založil ho jeden z veliteľov slávneho Alexandra Macedónskeho - kráľ Kassandr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názov Thessaloniki podľa mena svojej manželky, dcéry Alexandra Veľkého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700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Pamiatky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Biela veža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zo začiatku 15. storočia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Galeriov víťazný oblúk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postavený v r. 303 Gaius Galerius na oslavu víťazstva nad Peržanmi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Rotunda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zo začiatku 4. storočia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stredom mesta vedie nová verzia </a:t>
            </a: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starovekej rímskej cesty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k-SK" sz="17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Via Egnatia</a:t>
            </a:r>
            <a:r>
              <a:rPr lang="sk-SK" sz="17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strategicky dôležitej spojnice z Ríma do Konštantínopola</a:t>
            </a:r>
            <a:r>
              <a:rPr lang="sk-SK" sz="1700" smtClean="0"/>
              <a:t> </a:t>
            </a:r>
            <a:endParaRPr lang="sk-SK" sz="17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220" name="Picture 7" descr="DSCF1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0" y="2492375"/>
            <a:ext cx="33655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 descr="DSCF1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00" y="4616450"/>
            <a:ext cx="33655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1" descr="DSCF12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620713"/>
            <a:ext cx="23272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3" descr="DSCF12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4797425"/>
            <a:ext cx="233203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7" descr="thessalonik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0"/>
            <a:ext cx="33480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2987675" cy="576262"/>
          </a:xfrm>
        </p:spPr>
        <p:txBody>
          <a:bodyPr/>
          <a:lstStyle/>
          <a:p>
            <a:pPr eaLnBrk="1" hangingPunct="1">
              <a:defRPr/>
            </a:pPr>
            <a:r>
              <a:rPr lang="sk-SK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Prespanské jazerá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3132138" cy="6021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sk-SK" sz="120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2"/>
              </a:rPr>
              <a:t>https://www.youtube.com/watch?v=XSL5piSZ7M0</a:t>
            </a:r>
            <a:endParaRPr lang="sk-SK" sz="12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k-SK" sz="16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k-SK" sz="1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ležiace v oblasti náhornej planiny s priemernou nadmorskou výškou 1000m n.m.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mimoriadne cenné prírodné hodnoty: </a:t>
            </a:r>
            <a:r>
              <a:rPr lang="sk-SK" sz="1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12 typov mokraďových habitatov</a:t>
            </a:r>
            <a:endParaRPr lang="sk-SK" sz="16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k-SK" sz="1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skutočný skvost: 250-ročné rozvoľnené porasty </a:t>
            </a:r>
            <a:r>
              <a:rPr lang="sk-SK" sz="1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borievky vysokej (</a:t>
            </a:r>
            <a:r>
              <a:rPr lang="sk-SK" sz="16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Juniperus excelsa</a:t>
            </a:r>
            <a:r>
              <a:rPr lang="sk-SK" sz="1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sk-SK" sz="1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17 druhov rýb, z toho 8 endemických: </a:t>
            </a:r>
            <a:r>
              <a:rPr lang="sk-SK" sz="1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mrena prespanská (</a:t>
            </a:r>
            <a:r>
              <a:rPr lang="sk-SK" sz="16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Barbus prespensis</a:t>
            </a:r>
            <a:r>
              <a:rPr lang="sk-SK" sz="1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sk-SK" sz="1600" smtClean="0"/>
              <a:t> </a:t>
            </a:r>
            <a:endParaRPr lang="sk-SK" sz="16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k-SK" sz="1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vyše 260 vtáčích druhov: </a:t>
            </a:r>
            <a:r>
              <a:rPr lang="sk-SK" sz="1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pelikán ružový (</a:t>
            </a:r>
            <a:r>
              <a:rPr lang="sk-SK" sz="16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Pelecanus onocrotalus</a:t>
            </a:r>
            <a:r>
              <a:rPr lang="sk-SK" sz="1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sk-SK" sz="1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 </a:t>
            </a:r>
            <a:r>
              <a:rPr lang="sk-SK" sz="1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pelikán kučeravý (</a:t>
            </a:r>
            <a:r>
              <a:rPr lang="sk-SK" sz="16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Pelecanus crispus</a:t>
            </a:r>
            <a:r>
              <a:rPr lang="sk-SK" sz="1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sk-SK" sz="1600" smtClean="0"/>
              <a:t> - </a:t>
            </a:r>
            <a:r>
              <a:rPr lang="sk-SK" sz="1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jediné miesto v Grécku aj v JV Európe, kde oba druhy spoločne hniezdia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1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1974:</a:t>
            </a:r>
            <a:r>
              <a:rPr lang="sk-SK" sz="1600" smtClean="0"/>
              <a:t> </a:t>
            </a:r>
            <a:r>
              <a:rPr lang="sk-SK" sz="1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Národný park Mikry Prespa</a:t>
            </a:r>
            <a:r>
              <a:rPr lang="sk-SK" sz="1600" smtClean="0"/>
              <a:t>, </a:t>
            </a:r>
            <a:r>
              <a:rPr lang="sk-SK" sz="1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1974: Ramsar, Významné vtáčie územie Grécka</a:t>
            </a:r>
            <a:r>
              <a:rPr lang="sk-SK" sz="1600" smtClean="0"/>
              <a:t> </a:t>
            </a:r>
            <a:r>
              <a:rPr lang="sk-SK" sz="1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– NATURA 2000</a:t>
            </a:r>
          </a:p>
        </p:txBody>
      </p:sp>
      <p:pic>
        <p:nvPicPr>
          <p:cNvPr id="10244" name="Picture 8" descr="2000px-Ohrid_and_Prespa_lakes_topographic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0"/>
            <a:ext cx="3059112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 descr="111056prespalakes_3494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2420938"/>
            <a:ext cx="305911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 descr="26314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2350" y="2492375"/>
            <a:ext cx="30416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4" descr="JPE-2009-02-05-5948-YES-SENT-YONA-small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0"/>
            <a:ext cx="302418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6" descr="42-lake-prespa-1-652x3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4652963"/>
            <a:ext cx="6084887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1607</Words>
  <Application>Microsoft Office PowerPoint</Application>
  <PresentationFormat>Prezentácia na obrazovke (4:3)</PresentationFormat>
  <Paragraphs>163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1" baseType="lpstr">
      <vt:lpstr>Arial</vt:lpstr>
      <vt:lpstr>Calibri</vt:lpstr>
      <vt:lpstr>Predvolený návrh</vt:lpstr>
      <vt:lpstr>Prírodovedne zaujímavé lokality Grécka   Marta Nevřelová</vt:lpstr>
      <vt:lpstr>Lokality na trase</vt:lpstr>
      <vt:lpstr>Snímka 3</vt:lpstr>
      <vt:lpstr>Geologický vývoj Grécka</vt:lpstr>
      <vt:lpstr>Geologické mapy Grécka</vt:lpstr>
      <vt:lpstr>Geologický vývoj Grécka</vt:lpstr>
      <vt:lpstr>Živá príroda Grécka</vt:lpstr>
      <vt:lpstr>Thessaloniki</vt:lpstr>
      <vt:lpstr>Prespanské jazerá</vt:lpstr>
      <vt:lpstr>Pohorie Pindos</vt:lpstr>
      <vt:lpstr>Územia s valašskou populáciou</vt:lpstr>
      <vt:lpstr>Meteora</vt:lpstr>
      <vt:lpstr>NP Olympos</vt:lpstr>
      <vt:lpstr>Delfy, pohorie Parnasos</vt:lpstr>
      <vt:lpstr>Ostrov Zakynthos</vt:lpstr>
      <vt:lpstr>Národné parky Grécka</vt:lpstr>
      <vt:lpstr>Exkurzia Grécko 2015  1. termín: 7. 6. - 16. 6. 2015   2. termín: 18. 9. - 27. 9. 2015</vt:lpstr>
      <vt:lpstr>Snímka 18</vt:lpstr>
    </vt:vector>
  </TitlesOfParts>
  <Company>KEF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Grécko 2015</dc:title>
  <dc:creator>Marta</dc:creator>
  <cp:lastModifiedBy>Owner</cp:lastModifiedBy>
  <cp:revision>133</cp:revision>
  <dcterms:created xsi:type="dcterms:W3CDTF">2015-01-29T11:06:13Z</dcterms:created>
  <dcterms:modified xsi:type="dcterms:W3CDTF">2015-03-19T08:54:05Z</dcterms:modified>
</cp:coreProperties>
</file>