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7" r:id="rId2"/>
    <p:sldId id="445" r:id="rId3"/>
    <p:sldId id="256" r:id="rId4"/>
    <p:sldId id="634" r:id="rId5"/>
    <p:sldId id="635" r:id="rId6"/>
    <p:sldId id="637" r:id="rId7"/>
    <p:sldId id="636" r:id="rId8"/>
    <p:sldId id="639" r:id="rId9"/>
    <p:sldId id="640" r:id="rId10"/>
    <p:sldId id="641" r:id="rId11"/>
    <p:sldId id="642" r:id="rId12"/>
    <p:sldId id="643" r:id="rId13"/>
    <p:sldId id="644" r:id="rId14"/>
    <p:sldId id="645" r:id="rId15"/>
    <p:sldId id="622" r:id="rId16"/>
    <p:sldId id="614" r:id="rId17"/>
    <p:sldId id="615" r:id="rId18"/>
    <p:sldId id="616" r:id="rId19"/>
    <p:sldId id="629" r:id="rId20"/>
    <p:sldId id="633" r:id="rId21"/>
    <p:sldId id="449" r:id="rId22"/>
    <p:sldId id="450" r:id="rId23"/>
    <p:sldId id="451" r:id="rId24"/>
    <p:sldId id="626" r:id="rId25"/>
    <p:sldId id="648" r:id="rId26"/>
    <p:sldId id="649" r:id="rId27"/>
    <p:sldId id="650" r:id="rId28"/>
    <p:sldId id="651" r:id="rId29"/>
    <p:sldId id="652" r:id="rId30"/>
    <p:sldId id="647" r:id="rId31"/>
    <p:sldId id="655" r:id="rId32"/>
    <p:sldId id="656" r:id="rId33"/>
    <p:sldId id="657" r:id="rId34"/>
    <p:sldId id="556" r:id="rId35"/>
    <p:sldId id="557" r:id="rId36"/>
    <p:sldId id="558" r:id="rId37"/>
    <p:sldId id="623" r:id="rId38"/>
    <p:sldId id="470" r:id="rId39"/>
    <p:sldId id="471" r:id="rId40"/>
    <p:sldId id="473" r:id="rId41"/>
    <p:sldId id="474" r:id="rId42"/>
    <p:sldId id="475" r:id="rId43"/>
    <p:sldId id="476" r:id="rId44"/>
    <p:sldId id="478" r:id="rId45"/>
    <p:sldId id="660" r:id="rId46"/>
    <p:sldId id="676" r:id="rId47"/>
    <p:sldId id="663" r:id="rId48"/>
    <p:sldId id="658" r:id="rId49"/>
    <p:sldId id="665" r:id="rId50"/>
    <p:sldId id="672" r:id="rId51"/>
    <p:sldId id="673" r:id="rId52"/>
    <p:sldId id="666" r:id="rId53"/>
    <p:sldId id="667" r:id="rId54"/>
    <p:sldId id="668" r:id="rId55"/>
    <p:sldId id="669" r:id="rId56"/>
    <p:sldId id="678" r:id="rId57"/>
    <p:sldId id="679" r:id="rId58"/>
    <p:sldId id="685" r:id="rId59"/>
    <p:sldId id="686" r:id="rId60"/>
    <p:sldId id="699" r:id="rId61"/>
    <p:sldId id="664" r:id="rId62"/>
    <p:sldId id="692" r:id="rId63"/>
    <p:sldId id="537" r:id="rId64"/>
    <p:sldId id="696" r:id="rId65"/>
  </p:sldIdLst>
  <p:sldSz cx="9144000" cy="6858000" type="screen4x3"/>
  <p:notesSz cx="6772275" cy="9902825"/>
  <p:defaultTextStyle>
    <a:defPPr>
      <a:defRPr lang="sk-S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3CB4"/>
    <a:srgbClr val="0060A8"/>
    <a:srgbClr val="23E9E9"/>
    <a:srgbClr val="FF0000"/>
    <a:srgbClr val="009900"/>
    <a:srgbClr val="F5FAD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76" autoAdjust="0"/>
    <p:restoredTop sz="94660"/>
  </p:normalViewPr>
  <p:slideViewPr>
    <p:cSldViewPr>
      <p:cViewPr>
        <p:scale>
          <a:sx n="80" d="100"/>
          <a:sy n="80" d="100"/>
        </p:scale>
        <p:origin x="-58" y="-3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E:\CC%20X%20VUVH\VUVH\Siska\Spotreba%20pesticidov%202005-2012-Siska-vystu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sk-SK"/>
  <c:style val="4"/>
  <c:chart>
    <c:autoTitleDeleted val="1"/>
    <c:plotArea>
      <c:layout>
        <c:manualLayout>
          <c:layoutTarget val="inner"/>
          <c:xMode val="edge"/>
          <c:yMode val="edge"/>
          <c:x val="0.14987971171874023"/>
          <c:y val="0.11526059691784625"/>
          <c:w val="0.80573369252394234"/>
          <c:h val="0.68170918635170641"/>
        </c:manualLayout>
      </c:layout>
      <c:barChart>
        <c:barDir val="col"/>
        <c:grouping val="clustered"/>
        <c:ser>
          <c:idx val="1"/>
          <c:order val="0"/>
          <c:tx>
            <c:v>1</c:v>
          </c:tx>
          <c:spPr>
            <a:pattFill prst="narHorz">
              <a:fgClr>
                <a:schemeClr val="accent2">
                  <a:tint val="77000"/>
                </a:schemeClr>
              </a:fgClr>
              <a:bgClr>
                <a:schemeClr val="accent2">
                  <a:tint val="77000"/>
                  <a:lumMod val="20000"/>
                  <a:lumOff val="80000"/>
                </a:schemeClr>
              </a:bgClr>
            </a:pattFill>
            <a:ln>
              <a:noFill/>
            </a:ln>
            <a:effectLst>
              <a:innerShdw blurRad="114300">
                <a:schemeClr val="accent2">
                  <a:tint val="77000"/>
                </a:schemeClr>
              </a:innerShdw>
            </a:effectLst>
          </c:spPr>
          <c:trendline>
            <c:spPr>
              <a:ln w="19050" cap="rnd">
                <a:solidFill>
                  <a:schemeClr val="accent2">
                    <a:tint val="77000"/>
                  </a:schemeClr>
                </a:solidFill>
              </a:ln>
              <a:effectLst/>
            </c:spPr>
            <c:trendlineType val="linear"/>
          </c:trendline>
          <c:trendline>
            <c:spPr>
              <a:ln w="19050" cap="rnd">
                <a:solidFill>
                  <a:schemeClr val="accent2">
                    <a:tint val="77000"/>
                  </a:schemeClr>
                </a:solidFill>
              </a:ln>
              <a:effectLst/>
            </c:spPr>
            <c:trendlineType val="linear"/>
            <c:dispEq val="1"/>
            <c:trendlineLbl>
              <c:layout>
                <c:manualLayout>
                  <c:x val="-0.51110777043440003"/>
                  <c:y val="-0.15996199627588928"/>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sk-SK"/>
                </a:p>
              </c:txPr>
            </c:trendlineLbl>
          </c:trendline>
          <c:cat>
            <c:numRef>
              <c:f>'Trend spotreby 2002-2012'!$B$5:$B$15</c:f>
              <c:numCache>
                <c:formatCode>General</c:formatCode>
                <c:ptCount val="11"/>
                <c:pt idx="0">
                  <c:v>2002</c:v>
                </c:pt>
                <c:pt idx="1">
                  <c:v>2003</c:v>
                </c:pt>
                <c:pt idx="2">
                  <c:v>2004</c:v>
                </c:pt>
                <c:pt idx="3">
                  <c:v>2005</c:v>
                </c:pt>
                <c:pt idx="4">
                  <c:v>2006</c:v>
                </c:pt>
                <c:pt idx="5">
                  <c:v>2007</c:v>
                </c:pt>
                <c:pt idx="6">
                  <c:v>2008</c:v>
                </c:pt>
                <c:pt idx="7">
                  <c:v>2009</c:v>
                </c:pt>
                <c:pt idx="8">
                  <c:v>2010</c:v>
                </c:pt>
                <c:pt idx="9">
                  <c:v>2011</c:v>
                </c:pt>
                <c:pt idx="10">
                  <c:v>2012</c:v>
                </c:pt>
              </c:numCache>
            </c:numRef>
          </c:cat>
          <c:val>
            <c:numRef>
              <c:f>'Trend spotreby 2002-2012'!$C$5:$C$15</c:f>
              <c:numCache>
                <c:formatCode>General</c:formatCode>
                <c:ptCount val="11"/>
                <c:pt idx="0">
                  <c:v>2011116</c:v>
                </c:pt>
                <c:pt idx="1">
                  <c:v>1768572</c:v>
                </c:pt>
                <c:pt idx="2">
                  <c:v>1629722</c:v>
                </c:pt>
                <c:pt idx="3">
                  <c:v>1597192</c:v>
                </c:pt>
                <c:pt idx="4">
                  <c:v>1720110</c:v>
                </c:pt>
                <c:pt idx="5">
                  <c:v>1725227</c:v>
                </c:pt>
                <c:pt idx="6">
                  <c:v>1615742</c:v>
                </c:pt>
                <c:pt idx="7">
                  <c:v>1510165</c:v>
                </c:pt>
                <c:pt idx="8">
                  <c:v>1572960.9349999998</c:v>
                </c:pt>
                <c:pt idx="9">
                  <c:v>1650082.6460000004</c:v>
                </c:pt>
                <c:pt idx="10">
                  <c:v>1784749.9650000001</c:v>
                </c:pt>
              </c:numCache>
            </c:numRef>
          </c:val>
        </c:ser>
        <c:dLbls/>
        <c:gapWidth val="164"/>
        <c:overlap val="-22"/>
        <c:axId val="56087680"/>
        <c:axId val="56089600"/>
      </c:barChart>
      <c:catAx>
        <c:axId val="56087680"/>
        <c:scaling>
          <c:orientation val="minMax"/>
        </c:scaling>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sz="1000"/>
                  <a:t>Rok</a:t>
                </a:r>
              </a:p>
            </c:rich>
          </c:tx>
          <c:layout>
            <c:manualLayout>
              <c:xMode val="edge"/>
              <c:yMode val="edge"/>
              <c:x val="0.47557111822023412"/>
              <c:y val="0.91411730313371842"/>
            </c:manualLayout>
          </c:layout>
          <c:spPr>
            <a:noFill/>
            <a:ln>
              <a:noFill/>
            </a:ln>
            <a:effectLst/>
          </c:spPr>
        </c:title>
        <c:numFmt formatCode="General" sourceLinked="1"/>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k-SK"/>
          </a:p>
        </c:txPr>
        <c:crossAx val="56089600"/>
        <c:crosses val="autoZero"/>
        <c:auto val="1"/>
        <c:lblAlgn val="ctr"/>
        <c:lblOffset val="100"/>
      </c:catAx>
      <c:valAx>
        <c:axId val="56089600"/>
        <c:scaling>
          <c:orientation val="minMax"/>
        </c:scaling>
        <c:axPos val="l"/>
        <c:majorGridlines>
          <c:spPr>
            <a:ln w="3175">
              <a:solidFill>
                <a:schemeClr val="bg1">
                  <a:lumMod val="50000"/>
                </a:schemeClr>
              </a:solidFill>
            </a:ln>
            <a:effectLst/>
          </c:spPr>
        </c:majorGridlines>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sk-SK" sz="1000"/>
                  <a:t>Spotreba</a:t>
                </a:r>
                <a:r>
                  <a:rPr lang="sk-SK"/>
                  <a:t> (kg, l) X 1000 </a:t>
                </a:r>
              </a:p>
            </c:rich>
          </c:tx>
          <c:layout>
            <c:manualLayout>
              <c:xMode val="edge"/>
              <c:yMode val="edge"/>
              <c:x val="2.0162613549906963E-2"/>
              <c:y val="0.26587163892649018"/>
            </c:manualLayout>
          </c:layout>
          <c:spPr>
            <a:noFill/>
            <a:ln>
              <a:noFill/>
            </a:ln>
            <a:effectLst/>
          </c:spPr>
        </c:title>
        <c:numFmt formatCode="#,##0" sourceLinked="0"/>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k-SK"/>
          </a:p>
        </c:txPr>
        <c:crossAx val="56087680"/>
        <c:crosses val="autoZero"/>
        <c:crossBetween val="between"/>
        <c:minorUnit val="100000"/>
        <c:dispUnits>
          <c:builtInUnit val="thousands"/>
        </c:dispUnits>
      </c:valAx>
      <c:spPr>
        <a:noFill/>
        <a:ln w="9525">
          <a:solidFill>
            <a:schemeClr val="tx1"/>
          </a:solidFill>
        </a:ln>
        <a:effectLst/>
      </c:spPr>
    </c:plotArea>
    <c:plotVisOnly val="1"/>
    <c:dispBlanksAs val="gap"/>
  </c:chart>
  <c:spPr>
    <a:solidFill>
      <a:schemeClr val="bg1"/>
    </a:solidFill>
    <a:ln w="9525" cap="flat" cmpd="sng" algn="ctr">
      <a:solidFill>
        <a:schemeClr val="tx1"/>
      </a:solidFill>
      <a:round/>
    </a:ln>
    <a:effectLst/>
  </c:spPr>
  <c:txPr>
    <a:bodyPr/>
    <a:lstStyle/>
    <a:p>
      <a:pPr>
        <a:defRPr/>
      </a:pPr>
      <a:endParaRPr lang="sk-SK"/>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35288" cy="495300"/>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35400" y="0"/>
            <a:ext cx="2935288" cy="495300"/>
          </a:xfrm>
          <a:prstGeom prst="rect">
            <a:avLst/>
          </a:prstGeom>
        </p:spPr>
        <p:txBody>
          <a:bodyPr vert="horz" lIns="91440" tIns="45720" rIns="91440" bIns="45720" rtlCol="0"/>
          <a:lstStyle>
            <a:lvl1pPr algn="r">
              <a:defRPr sz="1200"/>
            </a:lvl1pPr>
          </a:lstStyle>
          <a:p>
            <a:fld id="{5258A834-86B1-4536-8947-6E376CA210C1}" type="datetimeFigureOut">
              <a:rPr lang="sk-SK" smtClean="0"/>
              <a:pPr/>
              <a:t>28. 11. 2014</a:t>
            </a:fld>
            <a:endParaRPr lang="sk-SK"/>
          </a:p>
        </p:txBody>
      </p:sp>
      <p:sp>
        <p:nvSpPr>
          <p:cNvPr id="4" name="Zástupný symbol obrazu snímky 3"/>
          <p:cNvSpPr>
            <a:spLocks noGrp="1" noRot="1" noChangeAspect="1"/>
          </p:cNvSpPr>
          <p:nvPr>
            <p:ph type="sldImg" idx="2"/>
          </p:nvPr>
        </p:nvSpPr>
        <p:spPr>
          <a:xfrm>
            <a:off x="911225" y="742950"/>
            <a:ext cx="4949825" cy="3713163"/>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77863" y="4703763"/>
            <a:ext cx="5416550" cy="4456112"/>
          </a:xfrm>
          <a:prstGeom prst="rect">
            <a:avLst/>
          </a:prstGeom>
        </p:spPr>
        <p:txBody>
          <a:bodyPr vert="horz" lIns="91440" tIns="45720" rIns="91440" bIns="45720" rtlCol="0"/>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symbol päty 5"/>
          <p:cNvSpPr>
            <a:spLocks noGrp="1"/>
          </p:cNvSpPr>
          <p:nvPr>
            <p:ph type="ftr" sz="quarter" idx="4"/>
          </p:nvPr>
        </p:nvSpPr>
        <p:spPr>
          <a:xfrm>
            <a:off x="0" y="9405938"/>
            <a:ext cx="2935288" cy="495300"/>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35400" y="9405938"/>
            <a:ext cx="2935288" cy="495300"/>
          </a:xfrm>
          <a:prstGeom prst="rect">
            <a:avLst/>
          </a:prstGeom>
        </p:spPr>
        <p:txBody>
          <a:bodyPr vert="horz" lIns="91440" tIns="45720" rIns="91440" bIns="45720" rtlCol="0" anchor="b"/>
          <a:lstStyle>
            <a:lvl1pPr algn="r">
              <a:defRPr sz="1200"/>
            </a:lvl1pPr>
          </a:lstStyle>
          <a:p>
            <a:fld id="{CA939B69-1224-4887-AF2F-5E454A262C14}" type="slidenum">
              <a:rPr lang="sk-SK" smtClean="0"/>
              <a:pPr/>
              <a:t>‹#›</a:t>
            </a:fld>
            <a:endParaRPr lang="sk-SK"/>
          </a:p>
        </p:txBody>
      </p:sp>
    </p:spTree>
    <p:extLst>
      <p:ext uri="{BB962C8B-B14F-4D97-AF65-F5344CB8AC3E}">
        <p14:creationId xmlns:p14="http://schemas.microsoft.com/office/powerpoint/2010/main" xmlns="" val="1813299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dirty="0"/>
          </a:p>
        </p:txBody>
      </p:sp>
      <p:sp>
        <p:nvSpPr>
          <p:cNvPr id="4" name="Zástupný symbol čísla snímky 3"/>
          <p:cNvSpPr>
            <a:spLocks noGrp="1"/>
          </p:cNvSpPr>
          <p:nvPr>
            <p:ph type="sldNum" sz="quarter" idx="10"/>
          </p:nvPr>
        </p:nvSpPr>
        <p:spPr/>
        <p:txBody>
          <a:bodyPr/>
          <a:lstStyle/>
          <a:p>
            <a:pPr>
              <a:defRPr/>
            </a:pPr>
            <a:fld id="{C8B2DD6E-87DB-42E9-A875-568266E86EC0}" type="slidenum">
              <a:rPr lang="cs-CZ" smtClean="0"/>
              <a:pPr>
                <a:defRPr/>
              </a:pPr>
              <a:t>50</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sk-SK" smtClean="0"/>
              <a:t>Kliknite sem a upravte štýl predlohy nadpisov.</a:t>
            </a:r>
            <a:endParaRPr lang="sk-SK"/>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Kliknite sem a upravte štýl predlohy podnadpisov.</a:t>
            </a:r>
            <a:endParaRPr lang="sk-SK"/>
          </a:p>
        </p:txBody>
      </p:sp>
      <p:sp>
        <p:nvSpPr>
          <p:cNvPr id="4" name="Zástupný symbol dátumu 3"/>
          <p:cNvSpPr>
            <a:spLocks noGrp="1"/>
          </p:cNvSpPr>
          <p:nvPr>
            <p:ph type="dt" sz="half" idx="10"/>
          </p:nvPr>
        </p:nvSpPr>
        <p:spPr/>
        <p:txBody>
          <a:bodyPr/>
          <a:lstStyle>
            <a:lvl1pPr>
              <a:defRPr/>
            </a:lvl1pPr>
          </a:lstStyle>
          <a:p>
            <a:pPr>
              <a:defRPr/>
            </a:pPr>
            <a:fld id="{063990F0-B674-4BEE-91DB-6D0AA56005DD}" type="datetimeFigureOut">
              <a:rPr lang="sk-SK"/>
              <a:pPr>
                <a:defRPr/>
              </a:pPr>
              <a:t>28. 11. 2014</a:t>
            </a:fld>
            <a:endParaRPr lang="sk-SK"/>
          </a:p>
        </p:txBody>
      </p:sp>
      <p:sp>
        <p:nvSpPr>
          <p:cNvPr id="5" name="Zástupný symbol päty 4"/>
          <p:cNvSpPr>
            <a:spLocks noGrp="1"/>
          </p:cNvSpPr>
          <p:nvPr>
            <p:ph type="ftr" sz="quarter" idx="11"/>
          </p:nvPr>
        </p:nvSpPr>
        <p:spPr/>
        <p:txBody>
          <a:bodyPr/>
          <a:lstStyle>
            <a:lvl1pPr>
              <a:defRPr/>
            </a:lvl1pPr>
          </a:lstStyle>
          <a:p>
            <a:pPr>
              <a:defRPr/>
            </a:pPr>
            <a:endParaRPr lang="sk-SK"/>
          </a:p>
        </p:txBody>
      </p:sp>
      <p:sp>
        <p:nvSpPr>
          <p:cNvPr id="6" name="Zástupný symbol čísla snímky 5"/>
          <p:cNvSpPr>
            <a:spLocks noGrp="1"/>
          </p:cNvSpPr>
          <p:nvPr>
            <p:ph type="sldNum" sz="quarter" idx="12"/>
          </p:nvPr>
        </p:nvSpPr>
        <p:spPr/>
        <p:txBody>
          <a:bodyPr/>
          <a:lstStyle>
            <a:lvl1pPr>
              <a:defRPr/>
            </a:lvl1pPr>
          </a:lstStyle>
          <a:p>
            <a:pPr>
              <a:defRPr/>
            </a:pPr>
            <a:fld id="{6D258373-411E-4D47-BC00-250AF4034C9F}" type="slidenum">
              <a:rPr lang="sk-SK"/>
              <a:pPr>
                <a:defRPr/>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zvislého textu 2"/>
          <p:cNvSpPr>
            <a:spLocks noGrp="1"/>
          </p:cNvSpPr>
          <p:nvPr>
            <p:ph type="body" orient="vert" idx="1"/>
          </p:nvPr>
        </p:nvSpPr>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lvl1pPr>
              <a:defRPr/>
            </a:lvl1pPr>
          </a:lstStyle>
          <a:p>
            <a:pPr>
              <a:defRPr/>
            </a:pPr>
            <a:fld id="{923EEEE6-42B6-4A71-9802-A4933CC9A1E5}" type="datetimeFigureOut">
              <a:rPr lang="sk-SK"/>
              <a:pPr>
                <a:defRPr/>
              </a:pPr>
              <a:t>28. 11. 2014</a:t>
            </a:fld>
            <a:endParaRPr lang="sk-SK"/>
          </a:p>
        </p:txBody>
      </p:sp>
      <p:sp>
        <p:nvSpPr>
          <p:cNvPr id="5" name="Zástupný symbol päty 4"/>
          <p:cNvSpPr>
            <a:spLocks noGrp="1"/>
          </p:cNvSpPr>
          <p:nvPr>
            <p:ph type="ftr" sz="quarter" idx="11"/>
          </p:nvPr>
        </p:nvSpPr>
        <p:spPr/>
        <p:txBody>
          <a:bodyPr/>
          <a:lstStyle>
            <a:lvl1pPr>
              <a:defRPr/>
            </a:lvl1pPr>
          </a:lstStyle>
          <a:p>
            <a:pPr>
              <a:defRPr/>
            </a:pPr>
            <a:endParaRPr lang="sk-SK"/>
          </a:p>
        </p:txBody>
      </p:sp>
      <p:sp>
        <p:nvSpPr>
          <p:cNvPr id="6" name="Zástupný symbol čísla snímky 5"/>
          <p:cNvSpPr>
            <a:spLocks noGrp="1"/>
          </p:cNvSpPr>
          <p:nvPr>
            <p:ph type="sldNum" sz="quarter" idx="12"/>
          </p:nvPr>
        </p:nvSpPr>
        <p:spPr/>
        <p:txBody>
          <a:bodyPr/>
          <a:lstStyle>
            <a:lvl1pPr>
              <a:defRPr/>
            </a:lvl1pPr>
          </a:lstStyle>
          <a:p>
            <a:pPr>
              <a:defRPr/>
            </a:pPr>
            <a:fld id="{A9A2F739-7921-4422-BB6A-878C63E160AA}" type="slidenum">
              <a:rPr lang="sk-SK"/>
              <a:pPr>
                <a:defRPr/>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p>
            <a:r>
              <a:rPr lang="sk-SK" smtClean="0"/>
              <a:t>Kliknite sem a upravte štýl predlohy nadpisov.</a:t>
            </a:r>
            <a:endParaRPr lang="sk-SK"/>
          </a:p>
        </p:txBody>
      </p:sp>
      <p:sp>
        <p:nvSpPr>
          <p:cNvPr id="3" name="Zástupný symbol zvislého textu 2"/>
          <p:cNvSpPr>
            <a:spLocks noGrp="1"/>
          </p:cNvSpPr>
          <p:nvPr>
            <p:ph type="body" orient="vert" idx="1"/>
          </p:nvPr>
        </p:nvSpPr>
        <p:spPr>
          <a:xfrm>
            <a:off x="457200" y="274638"/>
            <a:ext cx="6019800" cy="5851525"/>
          </a:xfrm>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lvl1pPr>
              <a:defRPr/>
            </a:lvl1pPr>
          </a:lstStyle>
          <a:p>
            <a:pPr>
              <a:defRPr/>
            </a:pPr>
            <a:fld id="{375A4044-DBA9-49EC-A0F0-C0512305EC3D}" type="datetimeFigureOut">
              <a:rPr lang="sk-SK"/>
              <a:pPr>
                <a:defRPr/>
              </a:pPr>
              <a:t>28. 11. 2014</a:t>
            </a:fld>
            <a:endParaRPr lang="sk-SK"/>
          </a:p>
        </p:txBody>
      </p:sp>
      <p:sp>
        <p:nvSpPr>
          <p:cNvPr id="5" name="Zástupný symbol päty 4"/>
          <p:cNvSpPr>
            <a:spLocks noGrp="1"/>
          </p:cNvSpPr>
          <p:nvPr>
            <p:ph type="ftr" sz="quarter" idx="11"/>
          </p:nvPr>
        </p:nvSpPr>
        <p:spPr/>
        <p:txBody>
          <a:bodyPr/>
          <a:lstStyle>
            <a:lvl1pPr>
              <a:defRPr/>
            </a:lvl1pPr>
          </a:lstStyle>
          <a:p>
            <a:pPr>
              <a:defRPr/>
            </a:pPr>
            <a:endParaRPr lang="sk-SK"/>
          </a:p>
        </p:txBody>
      </p:sp>
      <p:sp>
        <p:nvSpPr>
          <p:cNvPr id="6" name="Zástupný symbol čísla snímky 5"/>
          <p:cNvSpPr>
            <a:spLocks noGrp="1"/>
          </p:cNvSpPr>
          <p:nvPr>
            <p:ph type="sldNum" sz="quarter" idx="12"/>
          </p:nvPr>
        </p:nvSpPr>
        <p:spPr/>
        <p:txBody>
          <a:bodyPr/>
          <a:lstStyle>
            <a:lvl1pPr>
              <a:defRPr/>
            </a:lvl1pPr>
          </a:lstStyle>
          <a:p>
            <a:pPr>
              <a:defRPr/>
            </a:pPr>
            <a:fld id="{0AEAD04E-6400-4311-A9B9-0124FDE2D736}" type="slidenum">
              <a:rPr lang="sk-SK"/>
              <a:pPr>
                <a:defRPr/>
              </a:pPr>
              <a:t>‹#›</a:t>
            </a:fld>
            <a:endParaRPr lang="sk-S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Nadpis a štyri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195263" y="228600"/>
            <a:ext cx="8015287" cy="914400"/>
          </a:xfrm>
        </p:spPr>
        <p:txBody>
          <a:bodyPr/>
          <a:lstStyle/>
          <a:p>
            <a:r>
              <a:rPr lang="sk-SK" smtClean="0"/>
              <a:t>Kliknite sem a upravte štýl predlohy nadpisov.</a:t>
            </a:r>
            <a:endParaRPr lang="sk-SK"/>
          </a:p>
        </p:txBody>
      </p:sp>
      <p:sp>
        <p:nvSpPr>
          <p:cNvPr id="3" name="Zástupný symbol obsahu 2"/>
          <p:cNvSpPr>
            <a:spLocks noGrp="1"/>
          </p:cNvSpPr>
          <p:nvPr>
            <p:ph sz="quarter" idx="1"/>
          </p:nvPr>
        </p:nvSpPr>
        <p:spPr>
          <a:xfrm>
            <a:off x="609600" y="1600200"/>
            <a:ext cx="3886200" cy="2133600"/>
          </a:xfrm>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quarter" idx="2"/>
          </p:nvPr>
        </p:nvSpPr>
        <p:spPr>
          <a:xfrm>
            <a:off x="4648200" y="1600200"/>
            <a:ext cx="3886200" cy="2133600"/>
          </a:xfrm>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obsahu 4"/>
          <p:cNvSpPr>
            <a:spLocks noGrp="1"/>
          </p:cNvSpPr>
          <p:nvPr>
            <p:ph sz="quarter" idx="3"/>
          </p:nvPr>
        </p:nvSpPr>
        <p:spPr>
          <a:xfrm>
            <a:off x="609600" y="3886200"/>
            <a:ext cx="3886200" cy="2133600"/>
          </a:xfrm>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symbol obsahu 5"/>
          <p:cNvSpPr>
            <a:spLocks noGrp="1"/>
          </p:cNvSpPr>
          <p:nvPr>
            <p:ph sz="quarter" idx="4"/>
          </p:nvPr>
        </p:nvSpPr>
        <p:spPr>
          <a:xfrm>
            <a:off x="4648200" y="3886200"/>
            <a:ext cx="3886200" cy="2133600"/>
          </a:xfrm>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Rectangle 8"/>
          <p:cNvSpPr>
            <a:spLocks noGrp="1" noChangeArrowheads="1"/>
          </p:cNvSpPr>
          <p:nvPr>
            <p:ph type="dt" sz="half" idx="10"/>
          </p:nvPr>
        </p:nvSpPr>
        <p:spPr>
          <a:ln/>
        </p:spPr>
        <p:txBody>
          <a:bodyPr/>
          <a:lstStyle>
            <a:lvl1pPr>
              <a:defRPr/>
            </a:lvl1pPr>
          </a:lstStyle>
          <a:p>
            <a:pPr>
              <a:defRPr/>
            </a:pPr>
            <a:endParaRPr lang="sk-SK"/>
          </a:p>
        </p:txBody>
      </p:sp>
      <p:sp>
        <p:nvSpPr>
          <p:cNvPr id="8" name="Rectangle 9"/>
          <p:cNvSpPr>
            <a:spLocks noGrp="1" noChangeArrowheads="1"/>
          </p:cNvSpPr>
          <p:nvPr>
            <p:ph type="ftr" sz="quarter" idx="11"/>
          </p:nvPr>
        </p:nvSpPr>
        <p:spPr>
          <a:ln/>
        </p:spPr>
        <p:txBody>
          <a:bodyPr/>
          <a:lstStyle>
            <a:lvl1pPr>
              <a:defRPr/>
            </a:lvl1pPr>
          </a:lstStyle>
          <a:p>
            <a:pPr>
              <a:defRPr/>
            </a:pPr>
            <a:endParaRPr lang="sk-SK"/>
          </a:p>
        </p:txBody>
      </p:sp>
      <p:sp>
        <p:nvSpPr>
          <p:cNvPr id="9" name="Rectangle 10"/>
          <p:cNvSpPr>
            <a:spLocks noGrp="1" noChangeArrowheads="1"/>
          </p:cNvSpPr>
          <p:nvPr>
            <p:ph type="sldNum" sz="quarter" idx="12"/>
          </p:nvPr>
        </p:nvSpPr>
        <p:spPr>
          <a:ln/>
        </p:spPr>
        <p:txBody>
          <a:bodyPr/>
          <a:lstStyle>
            <a:lvl1pPr>
              <a:defRPr/>
            </a:lvl1pPr>
          </a:lstStyle>
          <a:p>
            <a:pPr>
              <a:defRPr/>
            </a:pPr>
            <a:fld id="{826D6F4C-F3FB-46BA-BCA3-AD4C623FA536}" type="slidenum">
              <a:rPr lang="sk-SK"/>
              <a:pPr>
                <a:defRPr/>
              </a:pPr>
              <a:t>‹#›</a:t>
            </a:fld>
            <a:endParaRPr lang="sk-SK"/>
          </a:p>
        </p:txBody>
      </p:sp>
    </p:spTree>
    <p:extLst>
      <p:ext uri="{BB962C8B-B14F-4D97-AF65-F5344CB8AC3E}">
        <p14:creationId xmlns:p14="http://schemas.microsoft.com/office/powerpoint/2010/main" xmlns="" val="3314514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Nadpis a tabuľka">
    <p:spTree>
      <p:nvGrpSpPr>
        <p:cNvPr id="1" name=""/>
        <p:cNvGrpSpPr/>
        <p:nvPr/>
      </p:nvGrpSpPr>
      <p:grpSpPr>
        <a:xfrm>
          <a:off x="0" y="0"/>
          <a:ext cx="0" cy="0"/>
          <a:chOff x="0" y="0"/>
          <a:chExt cx="0" cy="0"/>
        </a:xfrm>
      </p:grpSpPr>
      <p:sp>
        <p:nvSpPr>
          <p:cNvPr id="2" name="Nadpis 1"/>
          <p:cNvSpPr>
            <a:spLocks noGrp="1"/>
          </p:cNvSpPr>
          <p:nvPr>
            <p:ph type="title"/>
          </p:nvPr>
        </p:nvSpPr>
        <p:spPr>
          <a:xfrm>
            <a:off x="898525" y="304800"/>
            <a:ext cx="8277225" cy="1079500"/>
          </a:xfrm>
        </p:spPr>
        <p:txBody>
          <a:bodyPr/>
          <a:lstStyle/>
          <a:p>
            <a:r>
              <a:rPr lang="sk-SK" smtClean="0"/>
              <a:t>Kliknite sem a upravte štýl predlohy nadpisov.</a:t>
            </a:r>
            <a:endParaRPr lang="sk-SK"/>
          </a:p>
        </p:txBody>
      </p:sp>
      <p:sp>
        <p:nvSpPr>
          <p:cNvPr id="3" name="Zástupný symbol tabuľky 2"/>
          <p:cNvSpPr>
            <a:spLocks noGrp="1"/>
          </p:cNvSpPr>
          <p:nvPr>
            <p:ph type="tbl" idx="1"/>
          </p:nvPr>
        </p:nvSpPr>
        <p:spPr>
          <a:xfrm>
            <a:off x="914400" y="1905000"/>
            <a:ext cx="7772400" cy="4038600"/>
          </a:xfrm>
        </p:spPr>
        <p:txBody>
          <a:bodyPr/>
          <a:lstStyle/>
          <a:p>
            <a:pPr lvl="0"/>
            <a:endParaRPr lang="sk-SK" noProof="0"/>
          </a:p>
        </p:txBody>
      </p:sp>
      <p:sp>
        <p:nvSpPr>
          <p:cNvPr id="4" name="Zástupný symbol dátumu 3"/>
          <p:cNvSpPr>
            <a:spLocks noGrp="1"/>
          </p:cNvSpPr>
          <p:nvPr>
            <p:ph type="dt" sz="half" idx="10"/>
          </p:nvPr>
        </p:nvSpPr>
        <p:spPr>
          <a:xfrm>
            <a:off x="914400" y="6251575"/>
            <a:ext cx="1981200" cy="457200"/>
          </a:xfrm>
        </p:spPr>
        <p:txBody>
          <a:bodyPr/>
          <a:lstStyle>
            <a:lvl1pPr>
              <a:defRPr/>
            </a:lvl1pPr>
          </a:lstStyle>
          <a:p>
            <a:pPr>
              <a:defRPr/>
            </a:pPr>
            <a:fld id="{D907AFE4-930F-4BD8-BB56-E8CDF410287D}" type="datetime1">
              <a:rPr lang="sk-SK"/>
              <a:pPr>
                <a:defRPr/>
              </a:pPr>
              <a:t>28. 11. 2014</a:t>
            </a:fld>
            <a:endParaRPr lang="en-GB"/>
          </a:p>
        </p:txBody>
      </p:sp>
      <p:sp>
        <p:nvSpPr>
          <p:cNvPr id="5" name="Zástupný symbol päty 4"/>
          <p:cNvSpPr>
            <a:spLocks noGrp="1"/>
          </p:cNvSpPr>
          <p:nvPr>
            <p:ph type="ftr" sz="quarter" idx="11"/>
          </p:nvPr>
        </p:nvSpPr>
        <p:spPr>
          <a:xfrm>
            <a:off x="3352800" y="6248400"/>
            <a:ext cx="2971800" cy="457200"/>
          </a:xfrm>
        </p:spPr>
        <p:txBody>
          <a:bodyPr/>
          <a:lstStyle>
            <a:lvl1pPr>
              <a:defRPr/>
            </a:lvl1pPr>
          </a:lstStyle>
          <a:p>
            <a:pPr>
              <a:defRPr/>
            </a:pPr>
            <a:endParaRPr lang="en-GB"/>
          </a:p>
        </p:txBody>
      </p:sp>
      <p:sp>
        <p:nvSpPr>
          <p:cNvPr id="6" name="Zástupný symbol čísla snímky 5"/>
          <p:cNvSpPr>
            <a:spLocks noGrp="1"/>
          </p:cNvSpPr>
          <p:nvPr>
            <p:ph type="sldNum" sz="quarter" idx="12"/>
          </p:nvPr>
        </p:nvSpPr>
        <p:spPr>
          <a:xfrm>
            <a:off x="6781800" y="6248400"/>
            <a:ext cx="1905000" cy="457200"/>
          </a:xfrm>
        </p:spPr>
        <p:txBody>
          <a:bodyPr/>
          <a:lstStyle>
            <a:lvl1pPr>
              <a:defRPr/>
            </a:lvl1pPr>
          </a:lstStyle>
          <a:p>
            <a:pPr>
              <a:defRPr/>
            </a:pPr>
            <a:fld id="{F27C6DB8-C51D-463F-BEFA-AC09CACCE96B}" type="slidenum">
              <a:rPr lang="en-GB"/>
              <a:pPr>
                <a:defRPr/>
              </a:pPr>
              <a:t>‹#›</a:t>
            </a:fld>
            <a:endParaRPr lang="en-GB"/>
          </a:p>
        </p:txBody>
      </p:sp>
    </p:spTree>
    <p:extLst>
      <p:ext uri="{BB962C8B-B14F-4D97-AF65-F5344CB8AC3E}">
        <p14:creationId xmlns:p14="http://schemas.microsoft.com/office/powerpoint/2010/main" xmlns="" val="1251187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obsahu 1"/>
          <p:cNvSpPr>
            <a:spLocks noGrp="1"/>
          </p:cNvSpPr>
          <p:nvPr>
            <p:ph/>
          </p:nvPr>
        </p:nvSpPr>
        <p:spPr>
          <a:xfrm>
            <a:off x="195263" y="228600"/>
            <a:ext cx="8339137" cy="5791200"/>
          </a:xfrm>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3" name="Rectangle 8"/>
          <p:cNvSpPr>
            <a:spLocks noGrp="1" noChangeArrowheads="1"/>
          </p:cNvSpPr>
          <p:nvPr>
            <p:ph type="dt" sz="half" idx="10"/>
          </p:nvPr>
        </p:nvSpPr>
        <p:spPr>
          <a:ln/>
        </p:spPr>
        <p:txBody>
          <a:bodyPr/>
          <a:lstStyle>
            <a:lvl1pPr>
              <a:defRPr/>
            </a:lvl1pPr>
          </a:lstStyle>
          <a:p>
            <a:pPr>
              <a:defRPr/>
            </a:pPr>
            <a:endParaRPr lang="sk-SK"/>
          </a:p>
        </p:txBody>
      </p:sp>
      <p:sp>
        <p:nvSpPr>
          <p:cNvPr id="4" name="Rectangle 9"/>
          <p:cNvSpPr>
            <a:spLocks noGrp="1" noChangeArrowheads="1"/>
          </p:cNvSpPr>
          <p:nvPr>
            <p:ph type="ftr" sz="quarter" idx="11"/>
          </p:nvPr>
        </p:nvSpPr>
        <p:spPr>
          <a:ln/>
        </p:spPr>
        <p:txBody>
          <a:bodyPr/>
          <a:lstStyle>
            <a:lvl1pPr>
              <a:defRPr/>
            </a:lvl1pPr>
          </a:lstStyle>
          <a:p>
            <a:pPr>
              <a:defRPr/>
            </a:pPr>
            <a:endParaRPr lang="sk-SK"/>
          </a:p>
        </p:txBody>
      </p:sp>
      <p:sp>
        <p:nvSpPr>
          <p:cNvPr id="5" name="Rectangle 10"/>
          <p:cNvSpPr>
            <a:spLocks noGrp="1" noChangeArrowheads="1"/>
          </p:cNvSpPr>
          <p:nvPr>
            <p:ph type="sldNum" sz="quarter" idx="12"/>
          </p:nvPr>
        </p:nvSpPr>
        <p:spPr>
          <a:ln/>
        </p:spPr>
        <p:txBody>
          <a:bodyPr/>
          <a:lstStyle>
            <a:lvl1pPr>
              <a:defRPr/>
            </a:lvl1pPr>
          </a:lstStyle>
          <a:p>
            <a:pPr>
              <a:defRPr/>
            </a:pPr>
            <a:fld id="{2798F661-BD41-4EF5-8C40-DCC03FABB73B}" type="slidenum">
              <a:rPr lang="sk-SK"/>
              <a:pPr>
                <a:defRPr/>
              </a:pPr>
              <a:t>‹#›</a:t>
            </a:fld>
            <a:endParaRPr lang="sk-SK"/>
          </a:p>
        </p:txBody>
      </p:sp>
    </p:spTree>
    <p:extLst>
      <p:ext uri="{BB962C8B-B14F-4D97-AF65-F5344CB8AC3E}">
        <p14:creationId xmlns:p14="http://schemas.microsoft.com/office/powerpoint/2010/main" xmlns="" val="872559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obsahu 2"/>
          <p:cNvSpPr>
            <a:spLocks noGrp="1"/>
          </p:cNvSpPr>
          <p:nvPr>
            <p:ph idx="1"/>
          </p:nvPr>
        </p:nvSpPr>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lvl1pPr>
              <a:defRPr/>
            </a:lvl1pPr>
          </a:lstStyle>
          <a:p>
            <a:pPr>
              <a:defRPr/>
            </a:pPr>
            <a:fld id="{C57FE029-D98B-4BAA-86DC-6B79D81AF784}" type="datetimeFigureOut">
              <a:rPr lang="sk-SK"/>
              <a:pPr>
                <a:defRPr/>
              </a:pPr>
              <a:t>28. 11. 2014</a:t>
            </a:fld>
            <a:endParaRPr lang="sk-SK"/>
          </a:p>
        </p:txBody>
      </p:sp>
      <p:sp>
        <p:nvSpPr>
          <p:cNvPr id="5" name="Zástupný symbol päty 4"/>
          <p:cNvSpPr>
            <a:spLocks noGrp="1"/>
          </p:cNvSpPr>
          <p:nvPr>
            <p:ph type="ftr" sz="quarter" idx="11"/>
          </p:nvPr>
        </p:nvSpPr>
        <p:spPr/>
        <p:txBody>
          <a:bodyPr/>
          <a:lstStyle>
            <a:lvl1pPr>
              <a:defRPr/>
            </a:lvl1pPr>
          </a:lstStyle>
          <a:p>
            <a:pPr>
              <a:defRPr/>
            </a:pPr>
            <a:endParaRPr lang="sk-SK"/>
          </a:p>
        </p:txBody>
      </p:sp>
      <p:sp>
        <p:nvSpPr>
          <p:cNvPr id="6" name="Zástupný symbol čísla snímky 5"/>
          <p:cNvSpPr>
            <a:spLocks noGrp="1"/>
          </p:cNvSpPr>
          <p:nvPr>
            <p:ph type="sldNum" sz="quarter" idx="12"/>
          </p:nvPr>
        </p:nvSpPr>
        <p:spPr/>
        <p:txBody>
          <a:bodyPr/>
          <a:lstStyle>
            <a:lvl1pPr>
              <a:defRPr/>
            </a:lvl1pPr>
          </a:lstStyle>
          <a:p>
            <a:pPr>
              <a:defRPr/>
            </a:pPr>
            <a:fld id="{95531D4B-EBBE-4F58-B361-A94FA5158623}" type="slidenum">
              <a:rPr lang="sk-SK"/>
              <a:pPr>
                <a:defRPr/>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smtClean="0"/>
              <a:t>Kliknite sem a upravte štýl predlohy nadpisov.</a:t>
            </a:r>
            <a:endParaRPr lang="sk-SK"/>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Kliknite sem a upravte štýly predlohy textu.</a:t>
            </a:r>
          </a:p>
        </p:txBody>
      </p:sp>
      <p:sp>
        <p:nvSpPr>
          <p:cNvPr id="4" name="Zástupný symbol dátumu 3"/>
          <p:cNvSpPr>
            <a:spLocks noGrp="1"/>
          </p:cNvSpPr>
          <p:nvPr>
            <p:ph type="dt" sz="half" idx="10"/>
          </p:nvPr>
        </p:nvSpPr>
        <p:spPr/>
        <p:txBody>
          <a:bodyPr/>
          <a:lstStyle>
            <a:lvl1pPr>
              <a:defRPr/>
            </a:lvl1pPr>
          </a:lstStyle>
          <a:p>
            <a:pPr>
              <a:defRPr/>
            </a:pPr>
            <a:fld id="{132A9132-0138-40F7-8982-435BC17DC32F}" type="datetimeFigureOut">
              <a:rPr lang="sk-SK"/>
              <a:pPr>
                <a:defRPr/>
              </a:pPr>
              <a:t>28. 11. 2014</a:t>
            </a:fld>
            <a:endParaRPr lang="sk-SK"/>
          </a:p>
        </p:txBody>
      </p:sp>
      <p:sp>
        <p:nvSpPr>
          <p:cNvPr id="5" name="Zástupný symbol päty 4"/>
          <p:cNvSpPr>
            <a:spLocks noGrp="1"/>
          </p:cNvSpPr>
          <p:nvPr>
            <p:ph type="ftr" sz="quarter" idx="11"/>
          </p:nvPr>
        </p:nvSpPr>
        <p:spPr/>
        <p:txBody>
          <a:bodyPr/>
          <a:lstStyle>
            <a:lvl1pPr>
              <a:defRPr/>
            </a:lvl1pPr>
          </a:lstStyle>
          <a:p>
            <a:pPr>
              <a:defRPr/>
            </a:pPr>
            <a:endParaRPr lang="sk-SK"/>
          </a:p>
        </p:txBody>
      </p:sp>
      <p:sp>
        <p:nvSpPr>
          <p:cNvPr id="6" name="Zástupný symbol čísla snímky 5"/>
          <p:cNvSpPr>
            <a:spLocks noGrp="1"/>
          </p:cNvSpPr>
          <p:nvPr>
            <p:ph type="sldNum" sz="quarter" idx="12"/>
          </p:nvPr>
        </p:nvSpPr>
        <p:spPr/>
        <p:txBody>
          <a:bodyPr/>
          <a:lstStyle>
            <a:lvl1pPr>
              <a:defRPr/>
            </a:lvl1pPr>
          </a:lstStyle>
          <a:p>
            <a:pPr>
              <a:defRPr/>
            </a:pPr>
            <a:fld id="{E24ED0EB-E454-4DC1-A55E-A0BA2833AD36}" type="slidenum">
              <a:rPr lang="sk-SK"/>
              <a:pPr>
                <a:defRPr/>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obsah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3"/>
          <p:cNvSpPr>
            <a:spLocks noGrp="1"/>
          </p:cNvSpPr>
          <p:nvPr>
            <p:ph type="dt" sz="half" idx="10"/>
          </p:nvPr>
        </p:nvSpPr>
        <p:spPr/>
        <p:txBody>
          <a:bodyPr/>
          <a:lstStyle>
            <a:lvl1pPr>
              <a:defRPr/>
            </a:lvl1pPr>
          </a:lstStyle>
          <a:p>
            <a:pPr>
              <a:defRPr/>
            </a:pPr>
            <a:fld id="{9A43C1D4-CD3F-4AA4-A304-D4F21487B404}" type="datetimeFigureOut">
              <a:rPr lang="sk-SK"/>
              <a:pPr>
                <a:defRPr/>
              </a:pPr>
              <a:t>28. 11. 2014</a:t>
            </a:fld>
            <a:endParaRPr lang="sk-SK"/>
          </a:p>
        </p:txBody>
      </p:sp>
      <p:sp>
        <p:nvSpPr>
          <p:cNvPr id="6" name="Zástupný symbol päty 4"/>
          <p:cNvSpPr>
            <a:spLocks noGrp="1"/>
          </p:cNvSpPr>
          <p:nvPr>
            <p:ph type="ftr" sz="quarter" idx="11"/>
          </p:nvPr>
        </p:nvSpPr>
        <p:spPr/>
        <p:txBody>
          <a:bodyPr/>
          <a:lstStyle>
            <a:lvl1pPr>
              <a:defRPr/>
            </a:lvl1pPr>
          </a:lstStyle>
          <a:p>
            <a:pPr>
              <a:defRPr/>
            </a:pPr>
            <a:endParaRPr lang="sk-SK"/>
          </a:p>
        </p:txBody>
      </p:sp>
      <p:sp>
        <p:nvSpPr>
          <p:cNvPr id="7" name="Zástupný symbol čísla snímky 5"/>
          <p:cNvSpPr>
            <a:spLocks noGrp="1"/>
          </p:cNvSpPr>
          <p:nvPr>
            <p:ph type="sldNum" sz="quarter" idx="12"/>
          </p:nvPr>
        </p:nvSpPr>
        <p:spPr/>
        <p:txBody>
          <a:bodyPr/>
          <a:lstStyle>
            <a:lvl1pPr>
              <a:defRPr/>
            </a:lvl1pPr>
          </a:lstStyle>
          <a:p>
            <a:pPr>
              <a:defRPr/>
            </a:pPr>
            <a:fld id="{964B732B-1C84-436A-BB6B-277C980F848E}" type="slidenum">
              <a:rPr lang="sk-SK"/>
              <a:pPr>
                <a:defRPr/>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smtClean="0"/>
              <a:t>Kliknite sem a upravte štýl predlohy nadpisov.</a:t>
            </a:r>
            <a:endParaRPr lang="sk-SK"/>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3"/>
          <p:cNvSpPr>
            <a:spLocks noGrp="1"/>
          </p:cNvSpPr>
          <p:nvPr>
            <p:ph type="dt" sz="half" idx="10"/>
          </p:nvPr>
        </p:nvSpPr>
        <p:spPr/>
        <p:txBody>
          <a:bodyPr/>
          <a:lstStyle>
            <a:lvl1pPr>
              <a:defRPr/>
            </a:lvl1pPr>
          </a:lstStyle>
          <a:p>
            <a:pPr>
              <a:defRPr/>
            </a:pPr>
            <a:fld id="{CE35DAA4-FBB3-4382-9A70-B14F2418E5F7}" type="datetimeFigureOut">
              <a:rPr lang="sk-SK"/>
              <a:pPr>
                <a:defRPr/>
              </a:pPr>
              <a:t>28. 11. 2014</a:t>
            </a:fld>
            <a:endParaRPr lang="sk-SK"/>
          </a:p>
        </p:txBody>
      </p:sp>
      <p:sp>
        <p:nvSpPr>
          <p:cNvPr id="8" name="Zástupný symbol päty 4"/>
          <p:cNvSpPr>
            <a:spLocks noGrp="1"/>
          </p:cNvSpPr>
          <p:nvPr>
            <p:ph type="ftr" sz="quarter" idx="11"/>
          </p:nvPr>
        </p:nvSpPr>
        <p:spPr/>
        <p:txBody>
          <a:bodyPr/>
          <a:lstStyle>
            <a:lvl1pPr>
              <a:defRPr/>
            </a:lvl1pPr>
          </a:lstStyle>
          <a:p>
            <a:pPr>
              <a:defRPr/>
            </a:pPr>
            <a:endParaRPr lang="sk-SK"/>
          </a:p>
        </p:txBody>
      </p:sp>
      <p:sp>
        <p:nvSpPr>
          <p:cNvPr id="9" name="Zástupný symbol čísla snímky 5"/>
          <p:cNvSpPr>
            <a:spLocks noGrp="1"/>
          </p:cNvSpPr>
          <p:nvPr>
            <p:ph type="sldNum" sz="quarter" idx="12"/>
          </p:nvPr>
        </p:nvSpPr>
        <p:spPr/>
        <p:txBody>
          <a:bodyPr/>
          <a:lstStyle>
            <a:lvl1pPr>
              <a:defRPr/>
            </a:lvl1pPr>
          </a:lstStyle>
          <a:p>
            <a:pPr>
              <a:defRPr/>
            </a:pPr>
            <a:fld id="{4F68FF62-303C-47E3-835D-8F2FAC8975A4}" type="slidenum">
              <a:rPr lang="sk-SK"/>
              <a:pPr>
                <a:defRPr/>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dátumu 3"/>
          <p:cNvSpPr>
            <a:spLocks noGrp="1"/>
          </p:cNvSpPr>
          <p:nvPr>
            <p:ph type="dt" sz="half" idx="10"/>
          </p:nvPr>
        </p:nvSpPr>
        <p:spPr/>
        <p:txBody>
          <a:bodyPr/>
          <a:lstStyle>
            <a:lvl1pPr>
              <a:defRPr/>
            </a:lvl1pPr>
          </a:lstStyle>
          <a:p>
            <a:pPr>
              <a:defRPr/>
            </a:pPr>
            <a:fld id="{BA95ECEF-731C-40DA-9ADF-F96C5E4F5B50}" type="datetimeFigureOut">
              <a:rPr lang="sk-SK"/>
              <a:pPr>
                <a:defRPr/>
              </a:pPr>
              <a:t>28. 11. 2014</a:t>
            </a:fld>
            <a:endParaRPr lang="sk-SK"/>
          </a:p>
        </p:txBody>
      </p:sp>
      <p:sp>
        <p:nvSpPr>
          <p:cNvPr id="4" name="Zástupný symbol päty 4"/>
          <p:cNvSpPr>
            <a:spLocks noGrp="1"/>
          </p:cNvSpPr>
          <p:nvPr>
            <p:ph type="ftr" sz="quarter" idx="11"/>
          </p:nvPr>
        </p:nvSpPr>
        <p:spPr/>
        <p:txBody>
          <a:bodyPr/>
          <a:lstStyle>
            <a:lvl1pPr>
              <a:defRPr/>
            </a:lvl1pPr>
          </a:lstStyle>
          <a:p>
            <a:pPr>
              <a:defRPr/>
            </a:pPr>
            <a:endParaRPr lang="sk-SK"/>
          </a:p>
        </p:txBody>
      </p:sp>
      <p:sp>
        <p:nvSpPr>
          <p:cNvPr id="5" name="Zástupný symbol čísla snímky 5"/>
          <p:cNvSpPr>
            <a:spLocks noGrp="1"/>
          </p:cNvSpPr>
          <p:nvPr>
            <p:ph type="sldNum" sz="quarter" idx="12"/>
          </p:nvPr>
        </p:nvSpPr>
        <p:spPr/>
        <p:txBody>
          <a:bodyPr/>
          <a:lstStyle>
            <a:lvl1pPr>
              <a:defRPr/>
            </a:lvl1pPr>
          </a:lstStyle>
          <a:p>
            <a:pPr>
              <a:defRPr/>
            </a:pPr>
            <a:fld id="{0E469E7B-0233-4163-BDA0-88C5034F9B91}" type="slidenum">
              <a:rPr lang="sk-SK"/>
              <a:pPr>
                <a:defRPr/>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3"/>
          <p:cNvSpPr>
            <a:spLocks noGrp="1"/>
          </p:cNvSpPr>
          <p:nvPr>
            <p:ph type="dt" sz="half" idx="10"/>
          </p:nvPr>
        </p:nvSpPr>
        <p:spPr/>
        <p:txBody>
          <a:bodyPr/>
          <a:lstStyle>
            <a:lvl1pPr>
              <a:defRPr/>
            </a:lvl1pPr>
          </a:lstStyle>
          <a:p>
            <a:pPr>
              <a:defRPr/>
            </a:pPr>
            <a:fld id="{9D305791-80E6-483A-993F-019BF966E9CA}" type="datetimeFigureOut">
              <a:rPr lang="sk-SK"/>
              <a:pPr>
                <a:defRPr/>
              </a:pPr>
              <a:t>28. 11. 2014</a:t>
            </a:fld>
            <a:endParaRPr lang="sk-SK"/>
          </a:p>
        </p:txBody>
      </p:sp>
      <p:sp>
        <p:nvSpPr>
          <p:cNvPr id="3" name="Zástupný symbol päty 4"/>
          <p:cNvSpPr>
            <a:spLocks noGrp="1"/>
          </p:cNvSpPr>
          <p:nvPr>
            <p:ph type="ftr" sz="quarter" idx="11"/>
          </p:nvPr>
        </p:nvSpPr>
        <p:spPr/>
        <p:txBody>
          <a:bodyPr/>
          <a:lstStyle>
            <a:lvl1pPr>
              <a:defRPr/>
            </a:lvl1pPr>
          </a:lstStyle>
          <a:p>
            <a:pPr>
              <a:defRPr/>
            </a:pPr>
            <a:endParaRPr lang="sk-SK"/>
          </a:p>
        </p:txBody>
      </p:sp>
      <p:sp>
        <p:nvSpPr>
          <p:cNvPr id="4" name="Zástupný symbol čísla snímky 5"/>
          <p:cNvSpPr>
            <a:spLocks noGrp="1"/>
          </p:cNvSpPr>
          <p:nvPr>
            <p:ph type="sldNum" sz="quarter" idx="12"/>
          </p:nvPr>
        </p:nvSpPr>
        <p:spPr/>
        <p:txBody>
          <a:bodyPr/>
          <a:lstStyle>
            <a:lvl1pPr>
              <a:defRPr/>
            </a:lvl1pPr>
          </a:lstStyle>
          <a:p>
            <a:pPr>
              <a:defRPr/>
            </a:pPr>
            <a:fld id="{4CE5365B-D72E-45E1-AE48-1A78E399813D}" type="slidenum">
              <a:rPr lang="sk-SK"/>
              <a:pPr>
                <a:defRPr/>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smtClean="0"/>
              <a:t>Kliknite sem a upravte štýl predlohy nadpisov.</a:t>
            </a:r>
            <a:endParaRPr lang="sk-SK"/>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Zástupný symbol dátumu 3"/>
          <p:cNvSpPr>
            <a:spLocks noGrp="1"/>
          </p:cNvSpPr>
          <p:nvPr>
            <p:ph type="dt" sz="half" idx="10"/>
          </p:nvPr>
        </p:nvSpPr>
        <p:spPr/>
        <p:txBody>
          <a:bodyPr/>
          <a:lstStyle>
            <a:lvl1pPr>
              <a:defRPr/>
            </a:lvl1pPr>
          </a:lstStyle>
          <a:p>
            <a:pPr>
              <a:defRPr/>
            </a:pPr>
            <a:fld id="{FD61D4B2-AAD9-4E9C-A649-A8A16C7C8B47}" type="datetimeFigureOut">
              <a:rPr lang="sk-SK"/>
              <a:pPr>
                <a:defRPr/>
              </a:pPr>
              <a:t>28. 11. 2014</a:t>
            </a:fld>
            <a:endParaRPr lang="sk-SK"/>
          </a:p>
        </p:txBody>
      </p:sp>
      <p:sp>
        <p:nvSpPr>
          <p:cNvPr id="6" name="Zástupný symbol päty 4"/>
          <p:cNvSpPr>
            <a:spLocks noGrp="1"/>
          </p:cNvSpPr>
          <p:nvPr>
            <p:ph type="ftr" sz="quarter" idx="11"/>
          </p:nvPr>
        </p:nvSpPr>
        <p:spPr/>
        <p:txBody>
          <a:bodyPr/>
          <a:lstStyle>
            <a:lvl1pPr>
              <a:defRPr/>
            </a:lvl1pPr>
          </a:lstStyle>
          <a:p>
            <a:pPr>
              <a:defRPr/>
            </a:pPr>
            <a:endParaRPr lang="sk-SK"/>
          </a:p>
        </p:txBody>
      </p:sp>
      <p:sp>
        <p:nvSpPr>
          <p:cNvPr id="7" name="Zástupný symbol čísla snímky 5"/>
          <p:cNvSpPr>
            <a:spLocks noGrp="1"/>
          </p:cNvSpPr>
          <p:nvPr>
            <p:ph type="sldNum" sz="quarter" idx="12"/>
          </p:nvPr>
        </p:nvSpPr>
        <p:spPr/>
        <p:txBody>
          <a:bodyPr/>
          <a:lstStyle>
            <a:lvl1pPr>
              <a:defRPr/>
            </a:lvl1pPr>
          </a:lstStyle>
          <a:p>
            <a:pPr>
              <a:defRPr/>
            </a:pPr>
            <a:fld id="{91530D52-DC92-4434-A0F8-4C0733E70371}" type="slidenum">
              <a:rPr lang="sk-SK"/>
              <a:pPr>
                <a:defRPr/>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smtClean="0"/>
              <a:t>Kliknite sem a upravte štýl predlohy nadpisov.</a:t>
            </a:r>
            <a:endParaRPr lang="sk-SK"/>
          </a:p>
        </p:txBody>
      </p:sp>
      <p:sp>
        <p:nvSpPr>
          <p:cNvPr id="3" name="Zástupný symbol obrázka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k-SK" noProof="0"/>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Zástupný symbol dátumu 3"/>
          <p:cNvSpPr>
            <a:spLocks noGrp="1"/>
          </p:cNvSpPr>
          <p:nvPr>
            <p:ph type="dt" sz="half" idx="10"/>
          </p:nvPr>
        </p:nvSpPr>
        <p:spPr/>
        <p:txBody>
          <a:bodyPr/>
          <a:lstStyle>
            <a:lvl1pPr>
              <a:defRPr/>
            </a:lvl1pPr>
          </a:lstStyle>
          <a:p>
            <a:pPr>
              <a:defRPr/>
            </a:pPr>
            <a:fld id="{0C840502-C1F3-4D4C-9DA9-AEB05E249C4C}" type="datetimeFigureOut">
              <a:rPr lang="sk-SK"/>
              <a:pPr>
                <a:defRPr/>
              </a:pPr>
              <a:t>28. 11. 2014</a:t>
            </a:fld>
            <a:endParaRPr lang="sk-SK"/>
          </a:p>
        </p:txBody>
      </p:sp>
      <p:sp>
        <p:nvSpPr>
          <p:cNvPr id="6" name="Zástupný symbol päty 4"/>
          <p:cNvSpPr>
            <a:spLocks noGrp="1"/>
          </p:cNvSpPr>
          <p:nvPr>
            <p:ph type="ftr" sz="quarter" idx="11"/>
          </p:nvPr>
        </p:nvSpPr>
        <p:spPr/>
        <p:txBody>
          <a:bodyPr/>
          <a:lstStyle>
            <a:lvl1pPr>
              <a:defRPr/>
            </a:lvl1pPr>
          </a:lstStyle>
          <a:p>
            <a:pPr>
              <a:defRPr/>
            </a:pPr>
            <a:endParaRPr lang="sk-SK"/>
          </a:p>
        </p:txBody>
      </p:sp>
      <p:sp>
        <p:nvSpPr>
          <p:cNvPr id="7" name="Zástupný symbol čísla snímky 5"/>
          <p:cNvSpPr>
            <a:spLocks noGrp="1"/>
          </p:cNvSpPr>
          <p:nvPr>
            <p:ph type="sldNum" sz="quarter" idx="12"/>
          </p:nvPr>
        </p:nvSpPr>
        <p:spPr/>
        <p:txBody>
          <a:bodyPr/>
          <a:lstStyle>
            <a:lvl1pPr>
              <a:defRPr/>
            </a:lvl1pPr>
          </a:lstStyle>
          <a:p>
            <a:pPr>
              <a:defRPr/>
            </a:pPr>
            <a:fld id="{1E76431A-8856-4D68-A2DC-22705663910C}" type="slidenum">
              <a:rPr lang="sk-SK"/>
              <a:pPr>
                <a:defRPr/>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026" name="Zástupný symbol nadpisu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k-SK" smtClean="0"/>
              <a:t>Kliknite sem a upravte štýl predlohy nadpisov.</a:t>
            </a:r>
          </a:p>
        </p:txBody>
      </p:sp>
      <p:sp>
        <p:nvSpPr>
          <p:cNvPr id="1027" name="Zástupný symbol textu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p>
        </p:txBody>
      </p:sp>
      <p:sp>
        <p:nvSpPr>
          <p:cNvPr id="4" name="Zástupný symbol dátum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E7061F9-789C-48B9-86E1-7773BE59B567}" type="datetimeFigureOut">
              <a:rPr lang="sk-SK"/>
              <a:pPr>
                <a:defRPr/>
              </a:pPr>
              <a:t>28. 11. 2014</a:t>
            </a:fld>
            <a:endParaRPr lang="sk-SK"/>
          </a:p>
        </p:txBody>
      </p:sp>
      <p:sp>
        <p:nvSpPr>
          <p:cNvPr id="5" name="Zástupný symbol päty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sk-SK"/>
          </a:p>
        </p:txBody>
      </p:sp>
      <p:sp>
        <p:nvSpPr>
          <p:cNvPr id="6" name="Zástupný symbol čísla snímky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DF05F92-3EF6-4FBB-8F59-6DF88A4763A3}" type="slidenum">
              <a:rPr lang="sk-SK"/>
              <a:pPr>
                <a:defRPr/>
              </a:pPr>
              <a:t>‹#›</a:t>
            </a:fld>
            <a:endParaRPr lang="sk-SK"/>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18"/>
        </a:defRPr>
      </a:lvl2pPr>
      <a:lvl3pPr algn="ctr" rtl="0" eaLnBrk="0" fontAlgn="base" hangingPunct="0">
        <a:spcBef>
          <a:spcPct val="0"/>
        </a:spcBef>
        <a:spcAft>
          <a:spcPct val="0"/>
        </a:spcAft>
        <a:defRPr sz="4400">
          <a:solidFill>
            <a:schemeClr val="tx1"/>
          </a:solidFill>
          <a:latin typeface="Calibri" pitchFamily="34" charset="-18"/>
        </a:defRPr>
      </a:lvl3pPr>
      <a:lvl4pPr algn="ctr" rtl="0" eaLnBrk="0" fontAlgn="base" hangingPunct="0">
        <a:spcBef>
          <a:spcPct val="0"/>
        </a:spcBef>
        <a:spcAft>
          <a:spcPct val="0"/>
        </a:spcAft>
        <a:defRPr sz="4400">
          <a:solidFill>
            <a:schemeClr val="tx1"/>
          </a:solidFill>
          <a:latin typeface="Calibri" pitchFamily="34" charset="-18"/>
        </a:defRPr>
      </a:lvl4pPr>
      <a:lvl5pPr algn="ctr" rtl="0" eaLnBrk="0" fontAlgn="base" hangingPunct="0">
        <a:spcBef>
          <a:spcPct val="0"/>
        </a:spcBef>
        <a:spcAft>
          <a:spcPct val="0"/>
        </a:spcAft>
        <a:defRPr sz="4400">
          <a:solidFill>
            <a:schemeClr val="tx1"/>
          </a:solidFill>
          <a:latin typeface="Calibri" pitchFamily="34" charset="-18"/>
        </a:defRPr>
      </a:lvl5pPr>
      <a:lvl6pPr marL="457200" algn="ctr" rtl="0" fontAlgn="base">
        <a:spcBef>
          <a:spcPct val="0"/>
        </a:spcBef>
        <a:spcAft>
          <a:spcPct val="0"/>
        </a:spcAft>
        <a:defRPr sz="4400">
          <a:solidFill>
            <a:schemeClr val="tx1"/>
          </a:solidFill>
          <a:latin typeface="Calibri" pitchFamily="34" charset="-18"/>
        </a:defRPr>
      </a:lvl6pPr>
      <a:lvl7pPr marL="914400" algn="ctr" rtl="0" fontAlgn="base">
        <a:spcBef>
          <a:spcPct val="0"/>
        </a:spcBef>
        <a:spcAft>
          <a:spcPct val="0"/>
        </a:spcAft>
        <a:defRPr sz="4400">
          <a:solidFill>
            <a:schemeClr val="tx1"/>
          </a:solidFill>
          <a:latin typeface="Calibri" pitchFamily="34" charset="-18"/>
        </a:defRPr>
      </a:lvl7pPr>
      <a:lvl8pPr marL="1371600" algn="ctr" rtl="0" fontAlgn="base">
        <a:spcBef>
          <a:spcPct val="0"/>
        </a:spcBef>
        <a:spcAft>
          <a:spcPct val="0"/>
        </a:spcAft>
        <a:defRPr sz="4400">
          <a:solidFill>
            <a:schemeClr val="tx1"/>
          </a:solidFill>
          <a:latin typeface="Calibri" pitchFamily="34" charset="-18"/>
        </a:defRPr>
      </a:lvl8pPr>
      <a:lvl9pPr marL="1828800" algn="ctr" rtl="0" fontAlgn="base">
        <a:spcBef>
          <a:spcPct val="0"/>
        </a:spcBef>
        <a:spcAft>
          <a:spcPct val="0"/>
        </a:spcAft>
        <a:defRPr sz="4400">
          <a:solidFill>
            <a:schemeClr val="tx1"/>
          </a:solidFill>
          <a:latin typeface="Calibri" pitchFamily="34" charset="-1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 Id="rId5" Type="http://schemas.openxmlformats.org/officeDocument/2006/relationships/image" Target="../media/image43.jpeg"/><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46.emf"/></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pozadie_prezentacia"/>
          <p:cNvPicPr>
            <a:picLocks noChangeAspect="1" noChangeArrowheads="1"/>
          </p:cNvPicPr>
          <p:nvPr/>
        </p:nvPicPr>
        <p:blipFill>
          <a:blip r:embed="rId2" cstate="print"/>
          <a:srcRect/>
          <a:stretch>
            <a:fillRect/>
          </a:stretch>
        </p:blipFill>
        <p:spPr bwMode="auto">
          <a:xfrm>
            <a:off x="666750" y="0"/>
            <a:ext cx="8532812" cy="6858000"/>
          </a:xfrm>
          <a:prstGeom prst="rect">
            <a:avLst/>
          </a:prstGeom>
          <a:noFill/>
          <a:ln w="9525">
            <a:noFill/>
            <a:miter lim="800000"/>
            <a:headEnd/>
            <a:tailEnd/>
          </a:ln>
        </p:spPr>
      </p:pic>
      <p:pic>
        <p:nvPicPr>
          <p:cNvPr id="2051" name="Picture 20"/>
          <p:cNvPicPr>
            <a:picLocks noChangeAspect="1" noChangeArrowheads="1"/>
          </p:cNvPicPr>
          <p:nvPr/>
        </p:nvPicPr>
        <p:blipFill>
          <a:blip r:embed="rId3" cstate="print"/>
          <a:srcRect/>
          <a:stretch>
            <a:fillRect/>
          </a:stretch>
        </p:blipFill>
        <p:spPr bwMode="auto">
          <a:xfrm>
            <a:off x="0" y="0"/>
            <a:ext cx="666750" cy="6858000"/>
          </a:xfrm>
          <a:prstGeom prst="rect">
            <a:avLst/>
          </a:prstGeom>
          <a:noFill/>
          <a:ln w="9525">
            <a:noFill/>
            <a:miter lim="800000"/>
            <a:headEnd/>
            <a:tailEnd/>
          </a:ln>
        </p:spPr>
      </p:pic>
      <p:sp>
        <p:nvSpPr>
          <p:cNvPr id="2052" name="Obdĺžnik 3"/>
          <p:cNvSpPr>
            <a:spLocks noChangeArrowheads="1"/>
          </p:cNvSpPr>
          <p:nvPr/>
        </p:nvSpPr>
        <p:spPr bwMode="auto">
          <a:xfrm>
            <a:off x="1403350" y="404813"/>
            <a:ext cx="8280400" cy="366712"/>
          </a:xfrm>
          <a:prstGeom prst="rect">
            <a:avLst/>
          </a:prstGeom>
          <a:noFill/>
          <a:ln w="9525">
            <a:noFill/>
            <a:miter lim="800000"/>
            <a:headEnd/>
            <a:tailEnd/>
          </a:ln>
        </p:spPr>
        <p:txBody>
          <a:bodyPr>
            <a:spAutoFit/>
          </a:bodyPr>
          <a:lstStyle/>
          <a:p>
            <a:r>
              <a:rPr lang="sk-SK" b="1">
                <a:solidFill>
                  <a:srgbClr val="0060A8"/>
                </a:solidFill>
              </a:rPr>
              <a:t>  </a:t>
            </a:r>
            <a:r>
              <a:rPr lang="sk-SK" sz="1600" b="1">
                <a:solidFill>
                  <a:srgbClr val="0060A8"/>
                </a:solidFill>
              </a:rPr>
              <a:t>Výskumný ústav vodného hospodárstva Bratislava</a:t>
            </a:r>
            <a:endParaRPr lang="sk-SK">
              <a:solidFill>
                <a:srgbClr val="0060A8"/>
              </a:solidFill>
              <a:latin typeface="Calibri" pitchFamily="34" charset="0"/>
            </a:endParaRPr>
          </a:p>
        </p:txBody>
      </p:sp>
      <p:pic>
        <p:nvPicPr>
          <p:cNvPr id="2053" name="Obrázok 4" descr="Logo_VUVH.png"/>
          <p:cNvPicPr>
            <a:picLocks noChangeAspect="1"/>
          </p:cNvPicPr>
          <p:nvPr/>
        </p:nvPicPr>
        <p:blipFill>
          <a:blip r:embed="rId4" cstate="print"/>
          <a:srcRect/>
          <a:stretch>
            <a:fillRect/>
          </a:stretch>
        </p:blipFill>
        <p:spPr bwMode="auto">
          <a:xfrm>
            <a:off x="827088" y="333375"/>
            <a:ext cx="514350" cy="500063"/>
          </a:xfrm>
          <a:prstGeom prst="rect">
            <a:avLst/>
          </a:prstGeom>
          <a:noFill/>
          <a:ln w="9525">
            <a:noFill/>
            <a:miter lim="800000"/>
            <a:headEnd/>
            <a:tailEnd/>
          </a:ln>
        </p:spPr>
      </p:pic>
      <p:sp>
        <p:nvSpPr>
          <p:cNvPr id="2054" name="BlokTextu 5"/>
          <p:cNvSpPr txBox="1">
            <a:spLocks noChangeArrowheads="1"/>
          </p:cNvSpPr>
          <p:nvPr/>
        </p:nvSpPr>
        <p:spPr bwMode="auto">
          <a:xfrm>
            <a:off x="7286625" y="6488113"/>
            <a:ext cx="1681163" cy="369887"/>
          </a:xfrm>
          <a:prstGeom prst="rect">
            <a:avLst/>
          </a:prstGeom>
          <a:noFill/>
          <a:ln w="9525">
            <a:noFill/>
            <a:miter lim="800000"/>
            <a:headEnd/>
            <a:tailEnd/>
          </a:ln>
        </p:spPr>
        <p:txBody>
          <a:bodyPr wrap="none">
            <a:spAutoFit/>
          </a:bodyPr>
          <a:lstStyle/>
          <a:p>
            <a:r>
              <a:rPr lang="sk-SK">
                <a:latin typeface="Calibri" pitchFamily="34" charset="0"/>
              </a:rPr>
              <a:t>   </a:t>
            </a:r>
            <a:r>
              <a:rPr lang="sk-SK" b="1">
                <a:latin typeface="Calibri" pitchFamily="34" charset="0"/>
              </a:rPr>
              <a:t> </a:t>
            </a:r>
            <a:r>
              <a:rPr lang="sk-SK" b="1">
                <a:solidFill>
                  <a:srgbClr val="0060A8"/>
                </a:solidFill>
                <a:latin typeface="Calibri" pitchFamily="34" charset="0"/>
              </a:rPr>
              <a:t>www.vuvh.sk</a:t>
            </a:r>
          </a:p>
        </p:txBody>
      </p:sp>
      <p:sp>
        <p:nvSpPr>
          <p:cNvPr id="2055" name="Rectangle 3"/>
          <p:cNvSpPr>
            <a:spLocks noChangeArrowheads="1"/>
          </p:cNvSpPr>
          <p:nvPr/>
        </p:nvSpPr>
        <p:spPr bwMode="auto">
          <a:xfrm>
            <a:off x="971550" y="1484313"/>
            <a:ext cx="7848600" cy="3097212"/>
          </a:xfrm>
          <a:prstGeom prst="rect">
            <a:avLst/>
          </a:prstGeom>
          <a:noFill/>
          <a:ln w="9525">
            <a:noFill/>
            <a:miter lim="800000"/>
            <a:headEnd/>
            <a:tailEnd/>
          </a:ln>
        </p:spPr>
        <p:txBody>
          <a:bodyPr anchor="ctr"/>
          <a:lstStyle/>
          <a:p>
            <a:pPr algn="ctr"/>
            <a:r>
              <a:rPr lang="sk-SK" sz="2800" dirty="0">
                <a:solidFill>
                  <a:srgbClr val="0033CC"/>
                </a:solidFill>
              </a:rPr>
              <a:t/>
            </a:r>
            <a:br>
              <a:rPr lang="sk-SK" sz="2800" dirty="0">
                <a:solidFill>
                  <a:srgbClr val="0033CC"/>
                </a:solidFill>
              </a:rPr>
            </a:br>
            <a:r>
              <a:rPr lang="sk-SK" sz="3600" b="1" dirty="0">
                <a:solidFill>
                  <a:srgbClr val="FF0000"/>
                </a:solidFill>
                <a:latin typeface="Verdana" pitchFamily="34" charset="0"/>
                <a:ea typeface="Verdana" pitchFamily="34" charset="0"/>
                <a:cs typeface="Verdana" pitchFamily="34" charset="0"/>
              </a:rPr>
              <a:t>Ohrozenie podzemných vôd </a:t>
            </a:r>
            <a:br>
              <a:rPr lang="sk-SK" sz="3600" b="1" dirty="0">
                <a:solidFill>
                  <a:srgbClr val="FF0000"/>
                </a:solidFill>
                <a:latin typeface="Verdana" pitchFamily="34" charset="0"/>
                <a:ea typeface="Verdana" pitchFamily="34" charset="0"/>
                <a:cs typeface="Verdana" pitchFamily="34" charset="0"/>
              </a:rPr>
            </a:br>
            <a:r>
              <a:rPr lang="sk-SK" sz="3600" b="1" dirty="0">
                <a:solidFill>
                  <a:srgbClr val="FF0000"/>
                </a:solidFill>
                <a:latin typeface="Verdana" pitchFamily="34" charset="0"/>
                <a:ea typeface="Verdana" pitchFamily="34" charset="0"/>
                <a:cs typeface="Verdana" pitchFamily="34" charset="0"/>
              </a:rPr>
              <a:t>na Slovensku</a:t>
            </a:r>
            <a:r>
              <a:rPr lang="en-GB" sz="3600" dirty="0">
                <a:latin typeface="Verdana" pitchFamily="34" charset="0"/>
                <a:ea typeface="Verdana" pitchFamily="34" charset="0"/>
                <a:cs typeface="Verdana" pitchFamily="34" charset="0"/>
              </a:rPr>
              <a:t/>
            </a:r>
            <a:br>
              <a:rPr lang="en-GB" sz="3600" dirty="0">
                <a:latin typeface="Verdana" pitchFamily="34" charset="0"/>
                <a:ea typeface="Verdana" pitchFamily="34" charset="0"/>
                <a:cs typeface="Verdana" pitchFamily="34" charset="0"/>
              </a:rPr>
            </a:br>
            <a:endParaRPr lang="en-GB" sz="3600" dirty="0">
              <a:latin typeface="Verdana" pitchFamily="34" charset="0"/>
              <a:ea typeface="Verdana" pitchFamily="34" charset="0"/>
              <a:cs typeface="Verdana" pitchFamily="34" charset="0"/>
            </a:endParaRPr>
          </a:p>
        </p:txBody>
      </p:sp>
      <p:sp>
        <p:nvSpPr>
          <p:cNvPr id="2056" name="Rectangle 2"/>
          <p:cNvSpPr>
            <a:spLocks noChangeArrowheads="1"/>
          </p:cNvSpPr>
          <p:nvPr/>
        </p:nvSpPr>
        <p:spPr bwMode="auto">
          <a:xfrm>
            <a:off x="383381" y="3861048"/>
            <a:ext cx="9099550" cy="575915"/>
          </a:xfrm>
          <a:prstGeom prst="rect">
            <a:avLst/>
          </a:prstGeom>
          <a:noFill/>
          <a:ln w="9525">
            <a:noFill/>
            <a:miter lim="800000"/>
            <a:headEnd/>
            <a:tailEnd/>
          </a:ln>
        </p:spPr>
        <p:txBody>
          <a:bodyPr/>
          <a:lstStyle/>
          <a:p>
            <a:pPr algn="ctr">
              <a:spcBef>
                <a:spcPct val="20000"/>
              </a:spcBef>
              <a:buFont typeface="Arial" charset="0"/>
              <a:buNone/>
            </a:pPr>
            <a:r>
              <a:rPr lang="sk-SK" sz="2600" dirty="0">
                <a:solidFill>
                  <a:srgbClr val="0060A8"/>
                </a:solidFill>
                <a:latin typeface="Verdana" pitchFamily="34" charset="0"/>
                <a:ea typeface="Verdana" pitchFamily="34" charset="0"/>
                <a:cs typeface="Verdana" pitchFamily="34" charset="0"/>
              </a:rPr>
              <a:t>RNDr. Anna </a:t>
            </a:r>
            <a:r>
              <a:rPr lang="sk-SK" sz="2600" dirty="0" err="1">
                <a:solidFill>
                  <a:srgbClr val="0060A8"/>
                </a:solidFill>
                <a:latin typeface="Verdana" pitchFamily="34" charset="0"/>
                <a:ea typeface="Verdana" pitchFamily="34" charset="0"/>
                <a:cs typeface="Verdana" pitchFamily="34" charset="0"/>
              </a:rPr>
              <a:t>Patschová</a:t>
            </a:r>
            <a:r>
              <a:rPr lang="sk-SK" sz="2600" dirty="0">
                <a:solidFill>
                  <a:srgbClr val="0060A8"/>
                </a:solidFill>
                <a:latin typeface="Verdana" pitchFamily="34" charset="0"/>
                <a:ea typeface="Verdana" pitchFamily="34" charset="0"/>
                <a:cs typeface="Verdana" pitchFamily="34" charset="0"/>
              </a:rPr>
              <a:t>, PhD.</a:t>
            </a:r>
          </a:p>
        </p:txBody>
      </p:sp>
      <p:sp>
        <p:nvSpPr>
          <p:cNvPr id="2057" name="BlokTextu 8"/>
          <p:cNvSpPr txBox="1">
            <a:spLocks noChangeArrowheads="1"/>
          </p:cNvSpPr>
          <p:nvPr/>
        </p:nvSpPr>
        <p:spPr bwMode="auto">
          <a:xfrm>
            <a:off x="1315702" y="6251575"/>
            <a:ext cx="5903912" cy="261610"/>
          </a:xfrm>
          <a:prstGeom prst="rect">
            <a:avLst/>
          </a:prstGeom>
          <a:noFill/>
          <a:ln w="9525">
            <a:noFill/>
            <a:miter lim="800000"/>
            <a:headEnd/>
            <a:tailEnd/>
          </a:ln>
        </p:spPr>
        <p:txBody>
          <a:bodyPr>
            <a:spAutoFit/>
          </a:bodyPr>
          <a:lstStyle/>
          <a:p>
            <a:r>
              <a:rPr lang="sk-SK" sz="1100" b="1" dirty="0" smtClean="0">
                <a:solidFill>
                  <a:srgbClr val="0060A8"/>
                </a:solidFill>
              </a:rPr>
              <a:t>„GEOVEDY PRE KAŽDÉHO</a:t>
            </a:r>
            <a:r>
              <a:rPr lang="sk-SK" sz="1100" b="1" dirty="0">
                <a:solidFill>
                  <a:srgbClr val="0060A8"/>
                </a:solidFill>
              </a:rPr>
              <a:t>“, Bratislava 26.11.2014</a:t>
            </a:r>
            <a:r>
              <a:rPr lang="sk-SK" sz="1100" b="1" dirty="0" smtClean="0">
                <a:solidFill>
                  <a:srgbClr val="0060A8"/>
                </a:solidFill>
              </a:rPr>
              <a:t>,</a:t>
            </a:r>
            <a:endParaRPr lang="sk-SK" sz="1100" b="1" dirty="0">
              <a:solidFill>
                <a:srgbClr val="0060A8"/>
              </a:solidFill>
            </a:endParaRPr>
          </a:p>
        </p:txBody>
      </p:sp>
      <p:sp>
        <p:nvSpPr>
          <p:cNvPr id="2" name="Obdĺžnik 1"/>
          <p:cNvSpPr/>
          <p:nvPr/>
        </p:nvSpPr>
        <p:spPr>
          <a:xfrm>
            <a:off x="2609850" y="5027223"/>
            <a:ext cx="4572000" cy="363176"/>
          </a:xfrm>
          <a:prstGeom prst="rect">
            <a:avLst/>
          </a:prstGeom>
        </p:spPr>
        <p:txBody>
          <a:bodyPr>
            <a:spAutoFit/>
          </a:bodyPr>
          <a:lstStyle/>
          <a:p>
            <a:pPr eaLnBrk="1" hangingPunct="1">
              <a:lnSpc>
                <a:spcPct val="80000"/>
              </a:lnSpc>
            </a:pPr>
            <a:r>
              <a:rPr lang="sk-SK" sz="1100" b="1" dirty="0">
                <a:solidFill>
                  <a:schemeClr val="accent1">
                    <a:lumMod val="75000"/>
                  </a:schemeClr>
                </a:solidFill>
                <a:latin typeface="Verdana" pitchFamily="34" charset="0"/>
                <a:ea typeface="Verdana" pitchFamily="34" charset="0"/>
                <a:cs typeface="Verdana" pitchFamily="34" charset="0"/>
              </a:rPr>
              <a:t>Oddelenie podzemných a povrchových vôd</a:t>
            </a:r>
          </a:p>
          <a:p>
            <a:pPr eaLnBrk="1" hangingPunct="1">
              <a:lnSpc>
                <a:spcPct val="80000"/>
              </a:lnSpc>
            </a:pPr>
            <a:r>
              <a:rPr lang="sk-SK" sz="1100" b="1" dirty="0">
                <a:solidFill>
                  <a:schemeClr val="accent1">
                    <a:lumMod val="75000"/>
                  </a:schemeClr>
                </a:solidFill>
                <a:latin typeface="Verdana" pitchFamily="34" charset="0"/>
                <a:ea typeface="Verdana" pitchFamily="34" charset="0"/>
                <a:cs typeface="Verdana" pitchFamily="34" charset="0"/>
              </a:rPr>
              <a:t>Výskumný ústav vodného hospodárstva Bratislava</a:t>
            </a:r>
          </a:p>
        </p:txBody>
      </p:sp>
      <p:pic>
        <p:nvPicPr>
          <p:cNvPr id="11" name="Picture 4" descr="VUVHBLUE"/>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763688" y="4858702"/>
            <a:ext cx="684794" cy="700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8229600" cy="706090"/>
          </a:xfrm>
        </p:spPr>
        <p:txBody>
          <a:bodyPr/>
          <a:lstStyle/>
          <a:p>
            <a:pPr algn="l" eaLnBrk="1" hangingPunct="1"/>
            <a:r>
              <a:rPr lang="sk-SK" sz="3000" dirty="0" smtClean="0">
                <a:solidFill>
                  <a:schemeClr val="bg1"/>
                </a:solidFill>
              </a:rPr>
              <a:t>Ochranné pásma vodárenských zdrojov  SR </a:t>
            </a:r>
            <a:r>
              <a:rPr lang="sk-SK" sz="1800" dirty="0" smtClean="0">
                <a:solidFill>
                  <a:schemeClr val="bg1"/>
                </a:solidFill>
              </a:rPr>
              <a:t>(Zdroj: VÚVH)</a:t>
            </a:r>
            <a:endParaRPr lang="sk-SK" sz="3000" dirty="0" smtClean="0">
              <a:solidFill>
                <a:schemeClr val="bg1"/>
              </a:solidFill>
            </a:endParaRPr>
          </a:p>
        </p:txBody>
      </p:sp>
      <p:pic>
        <p:nvPicPr>
          <p:cNvPr id="61443" name="Picture 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220913" y="1766888"/>
            <a:ext cx="5984875" cy="4024312"/>
          </a:xfrm>
        </p:spPr>
      </p:pic>
      <p:pic>
        <p:nvPicPr>
          <p:cNvPr id="6144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5576" y="1052736"/>
            <a:ext cx="7559818" cy="5410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019546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274638"/>
            <a:ext cx="8229600" cy="706090"/>
          </a:xfrm>
        </p:spPr>
        <p:txBody>
          <a:bodyPr/>
          <a:lstStyle/>
          <a:p>
            <a:pPr algn="l" eaLnBrk="1" hangingPunct="1"/>
            <a:r>
              <a:rPr lang="sk-SK" sz="3600" dirty="0" smtClean="0">
                <a:solidFill>
                  <a:schemeClr val="bg1"/>
                </a:solidFill>
              </a:rPr>
              <a:t>Zraniteľné oblasti SR</a:t>
            </a:r>
          </a:p>
        </p:txBody>
      </p:sp>
      <p:pic>
        <p:nvPicPr>
          <p:cNvPr id="60419" name="Picture 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539552" y="1052736"/>
            <a:ext cx="7973935" cy="5362352"/>
          </a:xfrm>
        </p:spPr>
      </p:pic>
    </p:spTree>
    <p:extLst>
      <p:ext uri="{BB962C8B-B14F-4D97-AF65-F5344CB8AC3E}">
        <p14:creationId xmlns:p14="http://schemas.microsoft.com/office/powerpoint/2010/main" xmlns="" val="17218570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70" name="Group 2"/>
          <p:cNvGraphicFramePr>
            <a:graphicFrameLocks noGrp="1"/>
          </p:cNvGraphicFramePr>
          <p:nvPr/>
        </p:nvGraphicFramePr>
        <p:xfrm>
          <a:off x="323850" y="2205038"/>
          <a:ext cx="8642350" cy="4414839"/>
        </p:xfrm>
        <a:graphic>
          <a:graphicData uri="http://schemas.openxmlformats.org/drawingml/2006/table">
            <a:tbl>
              <a:tblPr/>
              <a:tblGrid>
                <a:gridCol w="2757488"/>
                <a:gridCol w="1668462"/>
                <a:gridCol w="2108200"/>
                <a:gridCol w="2108200"/>
              </a:tblGrid>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rgbClr val="000000"/>
                          </a:solidFill>
                          <a:effectLst/>
                          <a:latin typeface="Times New Roman" pitchFamily="18" charset="0"/>
                          <a:cs typeface="Times New Roman" pitchFamily="18" charset="0"/>
                        </a:rPr>
                        <a:t>Kategória</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rgbClr val="000000"/>
                          </a:solidFill>
                          <a:effectLst/>
                          <a:latin typeface="Times New Roman" pitchFamily="18" charset="0"/>
                          <a:cs typeface="Times New Roman" pitchFamily="18" charset="0"/>
                        </a:rPr>
                        <a:t>       Počet                             </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rgbClr val="000000"/>
                          </a:solidFill>
                          <a:effectLst/>
                          <a:latin typeface="Times New Roman" pitchFamily="18" charset="0"/>
                          <a:cs typeface="Times New Roman" pitchFamily="18" charset="0"/>
                        </a:rPr>
                        <a:t> Výmera ch.ú. v ha</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Times New Roman" pitchFamily="18" charset="0"/>
                          <a:cs typeface="Times New Roman" pitchFamily="18" charset="0"/>
                        </a:rPr>
                        <a:t>Výmera o.p. v ha</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r h="404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100" b="1" i="0" u="none" strike="noStrike" cap="none" normalizeH="0" baseline="0" smtClean="0">
                          <a:ln>
                            <a:noFill/>
                          </a:ln>
                          <a:solidFill>
                            <a:srgbClr val="000000"/>
                          </a:solidFill>
                          <a:effectLst/>
                          <a:latin typeface="Times New Roman" pitchFamily="18" charset="0"/>
                          <a:cs typeface="Times New Roman" pitchFamily="18" charset="0"/>
                        </a:rPr>
                        <a:t>Národné parky</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00"/>
                          </a:solidFill>
                          <a:effectLst/>
                          <a:latin typeface="Times New Roman" pitchFamily="18" charset="0"/>
                          <a:cs typeface="Times New Roman" pitchFamily="18" charset="0"/>
                        </a:rPr>
                        <a:t>9</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00"/>
                          </a:solidFill>
                          <a:effectLst/>
                          <a:latin typeface="Times New Roman" pitchFamily="18" charset="0"/>
                          <a:cs typeface="Times New Roman" pitchFamily="18" charset="0"/>
                        </a:rPr>
                        <a:t>317 890</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00"/>
                          </a:solidFill>
                          <a:effectLst/>
                          <a:latin typeface="Times New Roman" pitchFamily="18" charset="0"/>
                          <a:cs typeface="Times New Roman" pitchFamily="18" charset="0"/>
                        </a:rPr>
                        <a:t>270 128</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1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100" b="1" i="0" u="none" strike="noStrike" cap="none" normalizeH="0" baseline="0" smtClean="0">
                          <a:ln>
                            <a:noFill/>
                          </a:ln>
                          <a:solidFill>
                            <a:srgbClr val="000000"/>
                          </a:solidFill>
                          <a:effectLst/>
                          <a:latin typeface="Times New Roman" pitchFamily="18" charset="0"/>
                          <a:cs typeface="Times New Roman" pitchFamily="18" charset="0"/>
                        </a:rPr>
                        <a:t>Chránené krajinné oblasti</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00"/>
                          </a:solidFill>
                          <a:effectLst/>
                          <a:latin typeface="Times New Roman" pitchFamily="18" charset="0"/>
                          <a:cs typeface="Times New Roman" pitchFamily="18" charset="0"/>
                        </a:rPr>
                        <a:t>14</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00"/>
                          </a:solidFill>
                          <a:effectLst/>
                          <a:latin typeface="Times New Roman" pitchFamily="18" charset="0"/>
                          <a:cs typeface="Times New Roman" pitchFamily="18" charset="0"/>
                        </a:rPr>
                        <a:t>522 579</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0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Times New Roman" pitchFamily="18" charset="0"/>
                          <a:cs typeface="Times New Roman" pitchFamily="18" charset="0"/>
                        </a:rPr>
                        <a:t>Spolu NP + CHKO</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Times New Roman" pitchFamily="18" charset="0"/>
                          <a:cs typeface="Times New Roman" pitchFamily="18" charset="0"/>
                        </a:rPr>
                        <a:t>spolu vl. úz. + OP</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Times New Roman" pitchFamily="18" charset="0"/>
                          <a:cs typeface="Times New Roman" pitchFamily="18" charset="0"/>
                        </a:rPr>
                        <a:t>23/</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Times New Roman" pitchFamily="18" charset="0"/>
                          <a:cs typeface="Times New Roman" pitchFamily="18" charset="0"/>
                        </a:rPr>
                        <a:t>1 110 597</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Times New Roman" pitchFamily="18" charset="0"/>
                          <a:cs typeface="Times New Roman" pitchFamily="18" charset="0"/>
                        </a:rPr>
                        <a:t>840 469</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Times New Roman" pitchFamily="18" charset="0"/>
                          <a:cs typeface="Times New Roman" pitchFamily="18" charset="0"/>
                        </a:rPr>
                        <a:t>270 128</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100" b="1" i="0" u="none" strike="noStrike" cap="none" normalizeH="0" baseline="0" smtClean="0">
                          <a:ln>
                            <a:noFill/>
                          </a:ln>
                          <a:solidFill>
                            <a:srgbClr val="000000"/>
                          </a:solidFill>
                          <a:effectLst/>
                          <a:latin typeface="Times New Roman" pitchFamily="18" charset="0"/>
                          <a:cs typeface="Times New Roman" pitchFamily="18" charset="0"/>
                        </a:rPr>
                        <a:t>Prírodné rezervácie</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00"/>
                          </a:solidFill>
                          <a:effectLst/>
                          <a:latin typeface="Times New Roman" pitchFamily="18" charset="0"/>
                          <a:cs typeface="Times New Roman" pitchFamily="18" charset="0"/>
                        </a:rPr>
                        <a:t>  384</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Times New Roman" pitchFamily="18" charset="0"/>
                          <a:cs typeface="Times New Roman" pitchFamily="18" charset="0"/>
                        </a:rPr>
                        <a:t>  </a:t>
                      </a:r>
                      <a:r>
                        <a:rPr kumimoji="0" lang="cs-CZ" sz="1200" b="1" i="0" u="none" strike="noStrike" cap="none" normalizeH="0" baseline="0" smtClean="0">
                          <a:ln>
                            <a:noFill/>
                          </a:ln>
                          <a:solidFill>
                            <a:srgbClr val="000000"/>
                          </a:solidFill>
                          <a:effectLst/>
                          <a:latin typeface="Times New Roman" pitchFamily="18" charset="0"/>
                          <a:cs typeface="Times New Roman" pitchFamily="18" charset="0"/>
                        </a:rPr>
                        <a:t>12 869,0723</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00"/>
                          </a:solidFill>
                          <a:effectLst/>
                          <a:latin typeface="Times New Roman" pitchFamily="18" charset="0"/>
                          <a:cs typeface="Times New Roman" pitchFamily="18" charset="0"/>
                        </a:rPr>
                        <a:t>    254,1219</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Times New Roman" pitchFamily="18" charset="0"/>
                          <a:cs typeface="Times New Roman" pitchFamily="18" charset="0"/>
                        </a:rPr>
                        <a:t> </a:t>
                      </a:r>
                      <a:r>
                        <a:rPr kumimoji="0" lang="cs-CZ" sz="1100" b="1" i="0" u="none" strike="noStrike" cap="none" normalizeH="0" baseline="0" smtClean="0">
                          <a:ln>
                            <a:noFill/>
                          </a:ln>
                          <a:solidFill>
                            <a:srgbClr val="000000"/>
                          </a:solidFill>
                          <a:effectLst/>
                          <a:latin typeface="Times New Roman" pitchFamily="18" charset="0"/>
                          <a:cs typeface="Times New Roman" pitchFamily="18" charset="0"/>
                        </a:rPr>
                        <a:t> Národné prírodné rezervácie</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00"/>
                          </a:solidFill>
                          <a:effectLst/>
                          <a:latin typeface="Times New Roman" pitchFamily="18" charset="0"/>
                          <a:cs typeface="Times New Roman" pitchFamily="18" charset="0"/>
                        </a:rPr>
                        <a:t>  219</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00"/>
                          </a:solidFill>
                          <a:effectLst/>
                          <a:latin typeface="Times New Roman" pitchFamily="18" charset="0"/>
                          <a:cs typeface="Times New Roman" pitchFamily="18" charset="0"/>
                        </a:rPr>
                        <a:t>  83 739,6379</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00"/>
                          </a:solidFill>
                          <a:effectLst/>
                          <a:latin typeface="Times New Roman" pitchFamily="18" charset="0"/>
                          <a:cs typeface="Times New Roman" pitchFamily="18" charset="0"/>
                        </a:rPr>
                        <a:t> 2 663,2466</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100" b="1" i="0" u="none" strike="noStrike" cap="none" normalizeH="0" baseline="0" smtClean="0">
                          <a:ln>
                            <a:noFill/>
                          </a:ln>
                          <a:solidFill>
                            <a:srgbClr val="000000"/>
                          </a:solidFill>
                          <a:effectLst/>
                          <a:latin typeface="Times New Roman" pitchFamily="18" charset="0"/>
                          <a:cs typeface="Times New Roman" pitchFamily="18" charset="0"/>
                        </a:rPr>
                        <a:t>Prírodné pamiatky</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00"/>
                          </a:solidFill>
                          <a:effectLst/>
                          <a:latin typeface="Times New Roman" pitchFamily="18" charset="0"/>
                          <a:cs typeface="Times New Roman" pitchFamily="18" charset="0"/>
                        </a:rPr>
                        <a:t>  228</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00"/>
                          </a:solidFill>
                          <a:effectLst/>
                          <a:latin typeface="Times New Roman" pitchFamily="18" charset="0"/>
                          <a:cs typeface="Times New Roman" pitchFamily="18" charset="0"/>
                        </a:rPr>
                        <a:t>    1 539,5639</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Times New Roman" pitchFamily="18" charset="0"/>
                          <a:cs typeface="Times New Roman" pitchFamily="18" charset="0"/>
                        </a:rPr>
                        <a:t>    </a:t>
                      </a:r>
                      <a:r>
                        <a:rPr kumimoji="0" lang="cs-CZ" sz="1200" b="1" i="0" u="none" strike="noStrike" cap="none" normalizeH="0" baseline="0" smtClean="0">
                          <a:ln>
                            <a:noFill/>
                          </a:ln>
                          <a:solidFill>
                            <a:srgbClr val="000000"/>
                          </a:solidFill>
                          <a:effectLst/>
                          <a:latin typeface="Times New Roman" pitchFamily="18" charset="0"/>
                          <a:cs typeface="Times New Roman" pitchFamily="18" charset="0"/>
                        </a:rPr>
                        <a:t>237,2463</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100" b="1" i="0" u="none" strike="noStrike" cap="none" normalizeH="0" baseline="0" smtClean="0">
                          <a:ln>
                            <a:noFill/>
                          </a:ln>
                          <a:solidFill>
                            <a:srgbClr val="000000"/>
                          </a:solidFill>
                          <a:effectLst/>
                          <a:latin typeface="Times New Roman" pitchFamily="18" charset="0"/>
                          <a:cs typeface="Times New Roman" pitchFamily="18" charset="0"/>
                        </a:rPr>
                        <a:t>   Národné prírodné pamiatky</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00"/>
                          </a:solidFill>
                          <a:effectLst/>
                          <a:latin typeface="Times New Roman" pitchFamily="18" charset="0"/>
                          <a:cs typeface="Times New Roman" pitchFamily="18" charset="0"/>
                        </a:rPr>
                        <a:t>   60</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Times New Roman" pitchFamily="18" charset="0"/>
                          <a:cs typeface="Times New Roman" pitchFamily="18" charset="0"/>
                        </a:rPr>
                        <a:t>         </a:t>
                      </a:r>
                      <a:r>
                        <a:rPr kumimoji="0" lang="cs-CZ" sz="1200" b="1" i="0" u="none" strike="noStrike" cap="none" normalizeH="0" baseline="0" smtClean="0">
                          <a:ln>
                            <a:noFill/>
                          </a:ln>
                          <a:solidFill>
                            <a:srgbClr val="000000"/>
                          </a:solidFill>
                          <a:effectLst/>
                          <a:latin typeface="Times New Roman" pitchFamily="18" charset="0"/>
                          <a:cs typeface="Times New Roman" pitchFamily="18" charset="0"/>
                        </a:rPr>
                        <a:t>58,9381</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00"/>
                          </a:solidFill>
                          <a:effectLst/>
                          <a:latin typeface="Times New Roman" pitchFamily="18" charset="0"/>
                          <a:cs typeface="Times New Roman" pitchFamily="18" charset="0"/>
                        </a:rPr>
                        <a:t> 1 311,1811</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100" b="1" i="0" u="none" strike="noStrike" cap="none" normalizeH="0" baseline="0" smtClean="0">
                          <a:ln>
                            <a:noFill/>
                          </a:ln>
                          <a:solidFill>
                            <a:srgbClr val="000000"/>
                          </a:solidFill>
                          <a:effectLst/>
                          <a:latin typeface="Times New Roman" pitchFamily="18" charset="0"/>
                          <a:cs typeface="Times New Roman" pitchFamily="18" charset="0"/>
                        </a:rPr>
                        <a:t>Chránené areály</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00"/>
                          </a:solidFill>
                          <a:effectLst/>
                          <a:latin typeface="Times New Roman" pitchFamily="18" charset="0"/>
                          <a:cs typeface="Times New Roman" pitchFamily="18" charset="0"/>
                        </a:rPr>
                        <a:t>  170</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Times New Roman" pitchFamily="18" charset="0"/>
                          <a:cs typeface="Times New Roman" pitchFamily="18" charset="0"/>
                        </a:rPr>
                        <a:t>    </a:t>
                      </a:r>
                      <a:r>
                        <a:rPr kumimoji="0" lang="cs-CZ" sz="1200" b="1" i="0" u="none" strike="noStrike" cap="none" normalizeH="0" baseline="0" smtClean="0">
                          <a:ln>
                            <a:noFill/>
                          </a:ln>
                          <a:solidFill>
                            <a:srgbClr val="000000"/>
                          </a:solidFill>
                          <a:effectLst/>
                          <a:latin typeface="Times New Roman" pitchFamily="18" charset="0"/>
                          <a:cs typeface="Times New Roman" pitchFamily="18" charset="0"/>
                        </a:rPr>
                        <a:t>5 444,5424</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00"/>
                          </a:solidFill>
                          <a:effectLst/>
                          <a:latin typeface="Times New Roman" pitchFamily="18" charset="0"/>
                          <a:cs typeface="Times New Roman" pitchFamily="18" charset="0"/>
                        </a:rPr>
                        <a:t> 2 146,2076</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Times New Roman" pitchFamily="18" charset="0"/>
                          <a:cs typeface="Times New Roman" pitchFamily="18" charset="0"/>
                        </a:rPr>
                        <a:t>S p o l u</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Times New Roman" pitchFamily="18" charset="0"/>
                          <a:cs typeface="Times New Roman" pitchFamily="18" charset="0"/>
                        </a:rPr>
                        <a:t>1 061</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Times New Roman" pitchFamily="18" charset="0"/>
                          <a:cs typeface="Times New Roman" pitchFamily="18" charset="0"/>
                        </a:rPr>
                        <a:t>103 651,7546</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Times New Roman" pitchFamily="18" charset="0"/>
                          <a:cs typeface="Times New Roman" pitchFamily="18" charset="0"/>
                        </a:rPr>
                        <a:t> 6 612,0035</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Times New Roman" pitchFamily="18" charset="0"/>
                          <a:cs typeface="Times New Roman" pitchFamily="18" charset="0"/>
                        </a:rPr>
                        <a:t>Spolu vl. úz. + OP</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Times New Roman" pitchFamily="18" charset="0"/>
                          <a:cs typeface="Times New Roman" pitchFamily="18" charset="0"/>
                        </a:rPr>
                        <a:t>110 263,7581 ha</a:t>
                      </a: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k-SK" sz="1000" b="1" i="0" u="none" strike="noStrike" cap="none" normalizeH="0" baseline="0" smtClean="0">
                        <a:ln>
                          <a:noFill/>
                        </a:ln>
                        <a:solidFill>
                          <a:srgbClr val="000000"/>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3554" name="Rectangle 1"/>
          <p:cNvSpPr>
            <a:spLocks noChangeArrowheads="1"/>
          </p:cNvSpPr>
          <p:nvPr/>
        </p:nvSpPr>
        <p:spPr bwMode="auto">
          <a:xfrm>
            <a:off x="251520" y="227402"/>
            <a:ext cx="8258175"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algn="just"/>
            <a:r>
              <a:rPr lang="sk-SK" sz="3600" dirty="0" smtClean="0">
                <a:solidFill>
                  <a:schemeClr val="bg1"/>
                </a:solidFill>
                <a:latin typeface="+mj-lt"/>
                <a:cs typeface="Times New Roman" pitchFamily="18" charset="0"/>
              </a:rPr>
              <a:t>Národná sústava chránených území </a:t>
            </a:r>
            <a:r>
              <a:rPr lang="sk-SK" dirty="0" smtClean="0">
                <a:solidFill>
                  <a:schemeClr val="bg1"/>
                </a:solidFill>
                <a:latin typeface="+mj-lt"/>
              </a:rPr>
              <a:t>(Zdroj: SAŽP)</a:t>
            </a:r>
            <a:endParaRPr lang="cs-CZ" dirty="0" smtClean="0">
              <a:solidFill>
                <a:schemeClr val="bg1"/>
              </a:solidFill>
              <a:latin typeface="+mj-lt"/>
            </a:endParaRPr>
          </a:p>
          <a:p>
            <a:pPr algn="just"/>
            <a:endParaRPr lang="sk-SK" sz="3600" dirty="0" smtClean="0">
              <a:solidFill>
                <a:schemeClr val="bg1"/>
              </a:solidFill>
              <a:latin typeface="+mj-lt"/>
              <a:cs typeface="Times New Roman" pitchFamily="18" charset="0"/>
            </a:endParaRPr>
          </a:p>
          <a:p>
            <a:pPr algn="just"/>
            <a:r>
              <a:rPr lang="sk-SK" sz="1200" dirty="0" smtClean="0">
                <a:solidFill>
                  <a:srgbClr val="000000"/>
                </a:solidFill>
                <a:latin typeface="Arial" pitchFamily="34" charset="0"/>
                <a:cs typeface="Times New Roman" pitchFamily="18" charset="0"/>
              </a:rPr>
              <a:t>Celková výmera NP a CHKO tvorí </a:t>
            </a:r>
            <a:r>
              <a:rPr lang="sk-SK" sz="1200" b="1" dirty="0" smtClean="0">
                <a:solidFill>
                  <a:srgbClr val="000000"/>
                </a:solidFill>
                <a:latin typeface="Arial" pitchFamily="34" charset="0"/>
                <a:cs typeface="Times New Roman" pitchFamily="18" charset="0"/>
              </a:rPr>
              <a:t>22,6% </a:t>
            </a:r>
            <a:r>
              <a:rPr lang="sk-SK" sz="1200" dirty="0" smtClean="0">
                <a:solidFill>
                  <a:srgbClr val="000000"/>
                </a:solidFill>
                <a:latin typeface="Arial" pitchFamily="34" charset="0"/>
                <a:cs typeface="Times New Roman" pitchFamily="18" charset="0"/>
              </a:rPr>
              <a:t>z územia Slovenskej republiky (4 903 400 ha).</a:t>
            </a:r>
            <a:endParaRPr lang="sk-SK" sz="800" dirty="0">
              <a:solidFill>
                <a:srgbClr val="000000"/>
              </a:solidFill>
              <a:latin typeface="Arial" pitchFamily="34" charset="0"/>
            </a:endParaRPr>
          </a:p>
          <a:p>
            <a:pPr algn="just" eaLnBrk="0" hangingPunct="0"/>
            <a:r>
              <a:rPr lang="sk-SK" sz="1200" dirty="0" smtClean="0">
                <a:solidFill>
                  <a:srgbClr val="000000"/>
                </a:solidFill>
                <a:latin typeface="Arial" pitchFamily="34" charset="0"/>
                <a:cs typeface="Times New Roman" pitchFamily="18" charset="0"/>
              </a:rPr>
              <a:t>Celková výmera samostatne MCHÚ (PR,NPR,PP,NPP,CHA - 3. až 5. stupeň ochrany) tvorí </a:t>
            </a:r>
            <a:r>
              <a:rPr lang="sk-SK" sz="1200" b="1" dirty="0" smtClean="0">
                <a:solidFill>
                  <a:srgbClr val="000000"/>
                </a:solidFill>
                <a:latin typeface="Arial" pitchFamily="34" charset="0"/>
                <a:cs typeface="Times New Roman" pitchFamily="18" charset="0"/>
              </a:rPr>
              <a:t>2,25%</a:t>
            </a:r>
            <a:r>
              <a:rPr lang="sk-SK" sz="1200" dirty="0" smtClean="0">
                <a:solidFill>
                  <a:srgbClr val="000000"/>
                </a:solidFill>
                <a:latin typeface="Arial" pitchFamily="34" charset="0"/>
                <a:cs typeface="Times New Roman" pitchFamily="18" charset="0"/>
              </a:rPr>
              <a:t> z územia Slovenskej republiky</a:t>
            </a:r>
            <a:r>
              <a:rPr lang="sk-SK" sz="1200" dirty="0" smtClean="0">
                <a:solidFill>
                  <a:srgbClr val="000000"/>
                </a:solidFill>
                <a:latin typeface="Times New Roman" pitchFamily="18" charset="0"/>
                <a:cs typeface="Times New Roman" pitchFamily="18" charset="0"/>
              </a:rPr>
              <a:t>. </a:t>
            </a:r>
          </a:p>
          <a:p>
            <a:pPr algn="just" eaLnBrk="0" hangingPunct="0"/>
            <a:r>
              <a:rPr lang="cs-CZ" sz="1200" dirty="0" smtClean="0">
                <a:solidFill>
                  <a:srgbClr val="000000"/>
                </a:solidFill>
                <a:latin typeface="Times New Roman" pitchFamily="18" charset="0"/>
                <a:cs typeface="Times New Roman" pitchFamily="18" charset="0"/>
              </a:rPr>
              <a:t>2</a:t>
            </a:r>
            <a:r>
              <a:rPr lang="cs-CZ" sz="1200" dirty="0">
                <a:solidFill>
                  <a:srgbClr val="000000"/>
                </a:solidFill>
                <a:latin typeface="Times New Roman" pitchFamily="18" charset="0"/>
                <a:cs typeface="Times New Roman" pitchFamily="18" charset="0"/>
              </a:rPr>
              <a:t>. SOP -757 946 </a:t>
            </a:r>
            <a:r>
              <a:rPr lang="cs-CZ" sz="1200" dirty="0" smtClean="0">
                <a:solidFill>
                  <a:srgbClr val="000000"/>
                </a:solidFill>
                <a:latin typeface="Times New Roman" pitchFamily="18" charset="0"/>
                <a:cs typeface="Times New Roman" pitchFamily="18" charset="0"/>
              </a:rPr>
              <a:t>ha     3</a:t>
            </a:r>
            <a:r>
              <a:rPr lang="cs-CZ" sz="1200" dirty="0">
                <a:solidFill>
                  <a:srgbClr val="000000"/>
                </a:solidFill>
                <a:latin typeface="Times New Roman" pitchFamily="18" charset="0"/>
                <a:cs typeface="Times New Roman" pitchFamily="18" charset="0"/>
              </a:rPr>
              <a:t>. SOP – 265 096 ha</a:t>
            </a:r>
          </a:p>
          <a:p>
            <a:pPr algn="just" eaLnBrk="0" hangingPunct="0"/>
            <a:r>
              <a:rPr lang="cs-CZ" sz="1200" dirty="0">
                <a:solidFill>
                  <a:srgbClr val="000000"/>
                </a:solidFill>
                <a:latin typeface="Times New Roman" pitchFamily="18" charset="0"/>
                <a:cs typeface="Times New Roman" pitchFamily="18" charset="0"/>
              </a:rPr>
              <a:t>4. SOP - 19 387 </a:t>
            </a:r>
            <a:r>
              <a:rPr lang="cs-CZ" sz="1200" dirty="0" smtClean="0">
                <a:solidFill>
                  <a:srgbClr val="000000"/>
                </a:solidFill>
                <a:latin typeface="Times New Roman" pitchFamily="18" charset="0"/>
                <a:cs typeface="Times New Roman" pitchFamily="18" charset="0"/>
              </a:rPr>
              <a:t>ha      5</a:t>
            </a:r>
            <a:r>
              <a:rPr lang="cs-CZ" sz="1200" dirty="0">
                <a:solidFill>
                  <a:srgbClr val="000000"/>
                </a:solidFill>
                <a:latin typeface="Times New Roman" pitchFamily="18" charset="0"/>
                <a:cs typeface="Times New Roman" pitchFamily="18" charset="0"/>
              </a:rPr>
              <a:t>. SOP – 92 864 ha</a:t>
            </a:r>
            <a:endParaRPr lang="cs-CZ" sz="1800" b="1" dirty="0">
              <a:latin typeface="Arial" pitchFamily="34" charset="0"/>
            </a:endParaRPr>
          </a:p>
        </p:txBody>
      </p:sp>
    </p:spTree>
    <p:extLst>
      <p:ext uri="{BB962C8B-B14F-4D97-AF65-F5344CB8AC3E}">
        <p14:creationId xmlns:p14="http://schemas.microsoft.com/office/powerpoint/2010/main" xmlns="" val="22524389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395536" y="152400"/>
            <a:ext cx="8208912"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sk-SK" sz="3600" dirty="0" smtClean="0">
                <a:solidFill>
                  <a:schemeClr val="bg1"/>
                </a:solidFill>
                <a:latin typeface="+mj-lt"/>
              </a:rPr>
              <a:t>Chránené územia </a:t>
            </a:r>
            <a:r>
              <a:rPr lang="sk-SK" dirty="0" smtClean="0">
                <a:solidFill>
                  <a:schemeClr val="bg1"/>
                </a:solidFill>
                <a:latin typeface="+mj-lt"/>
              </a:rPr>
              <a:t>(Zdroj: SAŽP)</a:t>
            </a:r>
            <a:endParaRPr lang="cs-CZ" sz="3600" dirty="0">
              <a:solidFill>
                <a:schemeClr val="bg1"/>
              </a:solidFill>
              <a:latin typeface="+mj-lt"/>
            </a:endParaRPr>
          </a:p>
        </p:txBody>
      </p:sp>
      <p:pic>
        <p:nvPicPr>
          <p:cNvPr id="66563" name="Picture 6" descr="natura_chu_prekryv"/>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50" y="762000"/>
            <a:ext cx="9124950" cy="4522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4" name="Rectangle 7"/>
          <p:cNvSpPr>
            <a:spLocks noChangeArrowheads="1"/>
          </p:cNvSpPr>
          <p:nvPr/>
        </p:nvSpPr>
        <p:spPr bwMode="auto">
          <a:xfrm>
            <a:off x="152400" y="5699125"/>
            <a:ext cx="87630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buFontTx/>
              <a:buChar char="•"/>
            </a:pPr>
            <a:r>
              <a:rPr lang="sk-SK" sz="2000" b="1">
                <a:solidFill>
                  <a:srgbClr val="003300"/>
                </a:solidFill>
                <a:latin typeface="Times New Roman" pitchFamily="18" charset="0"/>
              </a:rPr>
              <a:t>66,1% </a:t>
            </a:r>
            <a:r>
              <a:rPr lang="sk-SK" sz="2000">
                <a:solidFill>
                  <a:srgbClr val="003300"/>
                </a:solidFill>
                <a:latin typeface="Times New Roman" pitchFamily="18" charset="0"/>
              </a:rPr>
              <a:t>národnej siete CHÚ je v NATURA 2000</a:t>
            </a:r>
          </a:p>
          <a:p>
            <a:pPr marL="457200" indent="-457200">
              <a:buFontTx/>
              <a:buChar char="•"/>
            </a:pPr>
            <a:r>
              <a:rPr lang="sk-SK" sz="2000" b="1">
                <a:solidFill>
                  <a:srgbClr val="003300"/>
                </a:solidFill>
                <a:latin typeface="Times New Roman" pitchFamily="18" charset="0"/>
              </a:rPr>
              <a:t>56 %</a:t>
            </a:r>
            <a:r>
              <a:rPr lang="sk-SK" sz="2000">
                <a:solidFill>
                  <a:srgbClr val="003300"/>
                </a:solidFill>
                <a:latin typeface="Times New Roman" pitchFamily="18" charset="0"/>
              </a:rPr>
              <a:t> území NATURA 2000 sa prekrýva s národnou sieťou CHÚ</a:t>
            </a:r>
          </a:p>
          <a:p>
            <a:pPr marL="457200" indent="-457200">
              <a:buFontTx/>
              <a:buChar char="•"/>
            </a:pPr>
            <a:r>
              <a:rPr lang="sk-SK" sz="2000">
                <a:solidFill>
                  <a:srgbClr val="003300"/>
                </a:solidFill>
                <a:latin typeface="Times New Roman" pitchFamily="18" charset="0"/>
              </a:rPr>
              <a:t>prekryv národnej siete CHÚ a sústavy NATURA 2000 tvorí </a:t>
            </a:r>
            <a:r>
              <a:rPr lang="sk-SK" sz="2000" b="1">
                <a:solidFill>
                  <a:srgbClr val="003300"/>
                </a:solidFill>
                <a:latin typeface="Times New Roman" pitchFamily="18" charset="0"/>
              </a:rPr>
              <a:t>15,4%</a:t>
            </a:r>
            <a:r>
              <a:rPr lang="sk-SK" sz="2000">
                <a:solidFill>
                  <a:srgbClr val="003300"/>
                </a:solidFill>
                <a:latin typeface="Times New Roman" pitchFamily="18" charset="0"/>
              </a:rPr>
              <a:t> územia SR</a:t>
            </a:r>
            <a:endParaRPr lang="sk-SK" sz="1800">
              <a:solidFill>
                <a:srgbClr val="003300"/>
              </a:solidFill>
              <a:latin typeface="Times New Roman" pitchFamily="18" charset="0"/>
            </a:endParaRPr>
          </a:p>
        </p:txBody>
      </p:sp>
    </p:spTree>
    <p:extLst>
      <p:ext uri="{BB962C8B-B14F-4D97-AF65-F5344CB8AC3E}">
        <p14:creationId xmlns:p14="http://schemas.microsoft.com/office/powerpoint/2010/main" xmlns="" val="27966328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čísla snímky 5"/>
          <p:cNvSpPr>
            <a:spLocks noGrp="1"/>
          </p:cNvSpPr>
          <p:nvPr>
            <p:ph type="sldNum" sz="quarter" idx="12"/>
          </p:nvPr>
        </p:nvSpPr>
        <p:spPr/>
        <p:txBody>
          <a:bodyPr/>
          <a:lstStyle/>
          <a:p>
            <a:fld id="{FC1E4597-E44A-4E4C-95FB-C70F84B1DB9B}" type="slidenum">
              <a:rPr lang="en-GB"/>
              <a:pPr/>
              <a:t>14</a:t>
            </a:fld>
            <a:endParaRPr lang="en-GB"/>
          </a:p>
        </p:txBody>
      </p:sp>
      <p:sp>
        <p:nvSpPr>
          <p:cNvPr id="357378" name="Text Box 2"/>
          <p:cNvSpPr txBox="1">
            <a:spLocks noChangeArrowheads="1"/>
          </p:cNvSpPr>
          <p:nvPr/>
        </p:nvSpPr>
        <p:spPr bwMode="auto">
          <a:xfrm>
            <a:off x="2176463" y="3876675"/>
            <a:ext cx="2808287"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sk-SK"/>
              <a:t>Informácia o ekoszstémoch </a:t>
            </a:r>
            <a:endParaRPr lang="en-US"/>
          </a:p>
        </p:txBody>
      </p:sp>
      <p:sp>
        <p:nvSpPr>
          <p:cNvPr id="357379" name="Rectangle 3"/>
          <p:cNvSpPr>
            <a:spLocks noChangeArrowheads="1"/>
          </p:cNvSpPr>
          <p:nvPr/>
        </p:nvSpPr>
        <p:spPr bwMode="auto">
          <a:xfrm>
            <a:off x="755650" y="260350"/>
            <a:ext cx="7993063" cy="1004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r>
              <a:rPr lang="sk-SK">
                <a:latin typeface="Arial" pitchFamily="34" charset="0"/>
              </a:rPr>
              <a:t> </a:t>
            </a:r>
            <a:r>
              <a:rPr lang="sk-SK" sz="1400">
                <a:solidFill>
                  <a:srgbClr val="0099CC"/>
                </a:solidFill>
                <a:effectLst>
                  <a:outerShdw blurRad="38100" dist="38100" dir="2700000" algn="tl">
                    <a:srgbClr val="000000"/>
                  </a:outerShdw>
                </a:effectLst>
                <a:latin typeface="VAG Rounded AT" pitchFamily="2" charset="0"/>
              </a:rPr>
              <a:t>HODNOTENIE TERESTRICKÝCH EKOSYSTÉMOV ZÁVISLÝCH NA PODZEMNÝCH VODÁCH</a:t>
            </a:r>
          </a:p>
          <a:p>
            <a:endParaRPr lang="sk-SK" sz="1400">
              <a:solidFill>
                <a:srgbClr val="0099CC"/>
              </a:solidFill>
              <a:effectLst>
                <a:outerShdw blurRad="38100" dist="38100" dir="2700000" algn="tl">
                  <a:srgbClr val="000000"/>
                </a:outerShdw>
              </a:effectLst>
              <a:latin typeface="VAG Rounded AT" pitchFamily="2" charset="0"/>
            </a:endParaRPr>
          </a:p>
          <a:p>
            <a:r>
              <a:rPr lang="sk-SK" sz="1400">
                <a:solidFill>
                  <a:srgbClr val="0099CC"/>
                </a:solidFill>
                <a:effectLst>
                  <a:outerShdw blurRad="38100" dist="38100" dir="2700000" algn="tl">
                    <a:srgbClr val="000000"/>
                  </a:outerShdw>
                </a:effectLst>
                <a:latin typeface="VAG Rounded AT" pitchFamily="2" charset="0"/>
              </a:rPr>
              <a:t> spracované Ústavom krajinnej ekológie SAV Bratislava, pobočka Nitra 2005 a 2008</a:t>
            </a:r>
          </a:p>
          <a:p>
            <a:endParaRPr lang="sk-SK" sz="1400">
              <a:solidFill>
                <a:srgbClr val="0099CC"/>
              </a:solidFill>
              <a:effectLst>
                <a:outerShdw blurRad="38100" dist="38100" dir="2700000" algn="tl">
                  <a:srgbClr val="000000"/>
                </a:outerShdw>
              </a:effectLst>
              <a:latin typeface="VAG Rounded AT" pitchFamily="2" charset="0"/>
            </a:endParaRPr>
          </a:p>
        </p:txBody>
      </p:sp>
      <p:pic>
        <p:nvPicPr>
          <p:cNvPr id="357380" name="Picture 4" descr="halabuk"/>
          <p:cNvPicPr>
            <a:picLocks noChangeAspect="1" noChangeArrowheads="1"/>
          </p:cNvPicPr>
          <p:nvPr/>
        </p:nvPicPr>
        <p:blipFill>
          <a:blip r:embed="rId2" cstate="print">
            <a:extLst>
              <a:ext uri="{28A0092B-C50C-407E-A947-70E740481C1C}">
                <a14:useLocalDpi xmlns:a14="http://schemas.microsoft.com/office/drawing/2010/main" xmlns="" val="0"/>
              </a:ext>
            </a:extLst>
          </a:blip>
          <a:srcRect t="17224" b="11893"/>
          <a:stretch>
            <a:fillRect/>
          </a:stretch>
        </p:blipFill>
        <p:spPr bwMode="auto">
          <a:xfrm>
            <a:off x="827088" y="1557338"/>
            <a:ext cx="7921625" cy="4016375"/>
          </a:xfrm>
          <a:prstGeom prst="rect">
            <a:avLst/>
          </a:prstGeom>
          <a:noFill/>
          <a:extLst>
            <a:ext uri="{909E8E84-426E-40DD-AFC4-6F175D3DCCD1}">
              <a14:hiddenFill xmlns:a14="http://schemas.microsoft.com/office/drawing/2010/main" xmlns="">
                <a:solidFill>
                  <a:srgbClr val="FFFFFF"/>
                </a:solidFill>
              </a14:hiddenFill>
            </a:ext>
          </a:extLst>
        </p:spPr>
      </p:pic>
      <p:sp>
        <p:nvSpPr>
          <p:cNvPr id="357381" name="Text Box 5"/>
          <p:cNvSpPr txBox="1">
            <a:spLocks noChangeArrowheads="1"/>
          </p:cNvSpPr>
          <p:nvPr/>
        </p:nvSpPr>
        <p:spPr bwMode="auto">
          <a:xfrm>
            <a:off x="971550" y="5589588"/>
            <a:ext cx="7704138" cy="1069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sk-SK" sz="1600" b="1">
                <a:solidFill>
                  <a:srgbClr val="003399"/>
                </a:solidFill>
                <a:effectLst>
                  <a:outerShdw blurRad="38100" dist="38100" dir="2700000" algn="tl">
                    <a:srgbClr val="000000"/>
                  </a:outerShdw>
                </a:effectLst>
                <a:latin typeface="Comic Sans MS" pitchFamily="66" charset="0"/>
              </a:rPr>
              <a:t>VYČLENENIE  109 LOKALÍT (mokrade, prameniská, rašeliniská, slatiny)</a:t>
            </a:r>
          </a:p>
          <a:p>
            <a:r>
              <a:rPr lang="sk-SK" sz="1600" b="1">
                <a:solidFill>
                  <a:srgbClr val="003399"/>
                </a:solidFill>
                <a:effectLst>
                  <a:outerShdw blurRad="38100" dist="38100" dir="2700000" algn="tl">
                    <a:srgbClr val="000000"/>
                  </a:outerShdw>
                </a:effectLst>
                <a:latin typeface="Comic Sans MS" pitchFamily="66" charset="0"/>
              </a:rPr>
              <a:t>Záver : autori neodporúčajú zaradiť žiaden z útvarov podzemných vôd do </a:t>
            </a:r>
          </a:p>
          <a:p>
            <a:r>
              <a:rPr lang="sk-SK" sz="1600" b="1">
                <a:solidFill>
                  <a:srgbClr val="003399"/>
                </a:solidFill>
                <a:effectLst>
                  <a:outerShdw blurRad="38100" dist="38100" dir="2700000" algn="tl">
                    <a:srgbClr val="000000"/>
                  </a:outerShdw>
                </a:effectLst>
                <a:latin typeface="Comic Sans MS" pitchFamily="66" charset="0"/>
              </a:rPr>
              <a:t>         zlého kvantitatívneho stavu z dôvodu významného narušenia </a:t>
            </a:r>
          </a:p>
          <a:p>
            <a:r>
              <a:rPr lang="sk-SK" sz="1600" b="1">
                <a:solidFill>
                  <a:srgbClr val="003399"/>
                </a:solidFill>
                <a:effectLst>
                  <a:outerShdw blurRad="38100" dist="38100" dir="2700000" algn="tl">
                    <a:srgbClr val="000000"/>
                  </a:outerShdw>
                </a:effectLst>
                <a:latin typeface="Comic Sans MS" pitchFamily="66" charset="0"/>
              </a:rPr>
              <a:t>         ekosystémov závislých na podzemných vodách</a:t>
            </a:r>
          </a:p>
        </p:txBody>
      </p:sp>
    </p:spTree>
    <p:extLst>
      <p:ext uri="{BB962C8B-B14F-4D97-AF65-F5344CB8AC3E}">
        <p14:creationId xmlns:p14="http://schemas.microsoft.com/office/powerpoint/2010/main" xmlns="" val="24313184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t="46431"/>
          <a:stretch>
            <a:fillRect/>
          </a:stretch>
        </p:blipFill>
        <p:spPr bwMode="auto">
          <a:xfrm>
            <a:off x="395288" y="1697038"/>
            <a:ext cx="8208962" cy="439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Rectangle 3"/>
          <p:cNvSpPr>
            <a:spLocks noGrp="1" noChangeArrowheads="1"/>
          </p:cNvSpPr>
          <p:nvPr>
            <p:ph type="title"/>
          </p:nvPr>
        </p:nvSpPr>
        <p:spPr>
          <a:xfrm>
            <a:off x="457200" y="274638"/>
            <a:ext cx="8229600" cy="634082"/>
          </a:xfrm>
        </p:spPr>
        <p:txBody>
          <a:bodyPr/>
          <a:lstStyle/>
          <a:p>
            <a:pPr algn="l"/>
            <a:r>
              <a:rPr lang="sk-SK" sz="3600" dirty="0" smtClean="0">
                <a:solidFill>
                  <a:srgbClr val="FF0000"/>
                </a:solidFill>
              </a:rPr>
              <a:t>Základný legislatívny predpis</a:t>
            </a:r>
          </a:p>
        </p:txBody>
      </p:sp>
      <p:sp>
        <p:nvSpPr>
          <p:cNvPr id="6148" name="Rectangle 4"/>
          <p:cNvSpPr>
            <a:spLocks noGrp="1" noChangeArrowheads="1"/>
          </p:cNvSpPr>
          <p:nvPr>
            <p:ph type="body" idx="1"/>
          </p:nvPr>
        </p:nvSpPr>
        <p:spPr>
          <a:xfrm>
            <a:off x="323528" y="1557338"/>
            <a:ext cx="8352160" cy="4751982"/>
          </a:xfrm>
        </p:spPr>
        <p:txBody>
          <a:bodyPr/>
          <a:lstStyle/>
          <a:p>
            <a:pPr>
              <a:buFont typeface="Wingdings" pitchFamily="2" charset="2"/>
              <a:buNone/>
            </a:pPr>
            <a:r>
              <a:rPr lang="sk-SK" dirty="0" smtClean="0">
                <a:solidFill>
                  <a:srgbClr val="CC0000"/>
                </a:solidFill>
              </a:rPr>
              <a:t>	Smernica 2000/60/ES Európskeho parlamentu a Rady, ktorá ustanovuje rámec pre činnosť Spoločenstva, týkajúceho sa politiky v oblasti vôd (RSV).</a:t>
            </a:r>
            <a:r>
              <a:rPr lang="sk-SK" dirty="0" smtClean="0"/>
              <a:t> </a:t>
            </a:r>
          </a:p>
          <a:p>
            <a:pPr>
              <a:buFont typeface="Wingdings" pitchFamily="2" charset="2"/>
              <a:buNone/>
            </a:pPr>
            <a:endParaRPr lang="sk-SK" dirty="0" smtClean="0"/>
          </a:p>
          <a:p>
            <a:pPr>
              <a:buFont typeface="Wingdings" pitchFamily="2" charset="2"/>
              <a:buNone/>
            </a:pPr>
            <a:r>
              <a:rPr lang="sk-SK" sz="2000" b="1" dirty="0" smtClean="0">
                <a:solidFill>
                  <a:srgbClr val="23E9E9"/>
                </a:solidFill>
              </a:rPr>
              <a:t>Povrchové, ale najmä podzemné vody,</a:t>
            </a:r>
            <a:r>
              <a:rPr lang="sk-SK" sz="2000" b="1" dirty="0" smtClean="0"/>
              <a:t> </a:t>
            </a:r>
            <a:r>
              <a:rPr lang="sk-SK" sz="2000" b="1" dirty="0" smtClean="0">
                <a:solidFill>
                  <a:schemeClr val="bg1"/>
                </a:solidFill>
              </a:rPr>
              <a:t>ktoré sú najvhodnejším a najvýznamnejším zdrojom pitných vôd musia byť chránené pred zhoršením kvality a chemickým znečistením, nielen vo vzťahu k zabezpečeniu trvalého použitia na ľudskú spotrebu, ale aj z hľadiska ochrany ekosystémy, ktoré závisia na vodách (vodné organizmy, pririečne ekosystémy a pod.).</a:t>
            </a:r>
            <a:endParaRPr lang="sk-SK" sz="2000" dirty="0" smtClean="0">
              <a:solidFill>
                <a:schemeClr val="bg1"/>
              </a:solidFill>
            </a:endParaRPr>
          </a:p>
          <a:p>
            <a:pPr>
              <a:buFont typeface="Wingdings" pitchFamily="2" charset="2"/>
              <a:buNone/>
            </a:pPr>
            <a:endParaRPr lang="sk-SK" dirty="0" smtClean="0"/>
          </a:p>
        </p:txBody>
      </p:sp>
      <p:pic>
        <p:nvPicPr>
          <p:cNvPr id="6149" name="Picture 5"/>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a:stretch>
            <a:fillRect/>
          </a:stretch>
        </p:blipFill>
        <p:spPr bwMode="auto">
          <a:xfrm>
            <a:off x="7524750" y="188913"/>
            <a:ext cx="1420813" cy="1211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61955729"/>
      </p:ext>
    </p:extLst>
  </p:cSld>
  <p:clrMapOvr>
    <a:masterClrMapping/>
  </p:clrMapOvr>
  <p:transition>
    <p:comb/>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cstate="print"/>
          <a:srcRect t="46431"/>
          <a:stretch>
            <a:fillRect/>
          </a:stretch>
        </p:blipFill>
        <p:spPr bwMode="auto">
          <a:xfrm>
            <a:off x="395288" y="1697038"/>
            <a:ext cx="8208962" cy="4395787"/>
          </a:xfrm>
          <a:prstGeom prst="rect">
            <a:avLst/>
          </a:prstGeom>
          <a:noFill/>
          <a:ln w="9525">
            <a:noFill/>
            <a:miter lim="800000"/>
            <a:headEnd/>
            <a:tailEnd/>
          </a:ln>
        </p:spPr>
      </p:pic>
      <p:sp>
        <p:nvSpPr>
          <p:cNvPr id="4" name="Obdĺžnik 3"/>
          <p:cNvSpPr/>
          <p:nvPr/>
        </p:nvSpPr>
        <p:spPr>
          <a:xfrm>
            <a:off x="684213" y="404813"/>
            <a:ext cx="8280400" cy="366712"/>
          </a:xfrm>
          <a:prstGeom prst="rect">
            <a:avLst/>
          </a:prstGeom>
        </p:spPr>
        <p:txBody>
          <a:bodyPr>
            <a:spAutoFit/>
          </a:bodyPr>
          <a:lstStyle/>
          <a:p>
            <a:pPr fontAlgn="auto">
              <a:spcBef>
                <a:spcPts val="0"/>
              </a:spcBef>
              <a:spcAft>
                <a:spcPts val="0"/>
              </a:spcAft>
              <a:defRPr/>
            </a:pPr>
            <a:r>
              <a:rPr lang="sk-SK" b="1" kern="0" dirty="0">
                <a:solidFill>
                  <a:srgbClr val="0068B4"/>
                </a:solidFill>
                <a:latin typeface="Arial"/>
              </a:rPr>
              <a:t>  </a:t>
            </a:r>
            <a:r>
              <a:rPr lang="sk-SK" sz="1600" b="1" kern="0" dirty="0">
                <a:solidFill>
                  <a:srgbClr val="0060A8"/>
                </a:solidFill>
                <a:latin typeface="Arial"/>
              </a:rPr>
              <a:t>Výskumný ústav vodného hospodárstva Bratislava</a:t>
            </a:r>
            <a:endParaRPr lang="sk-SK" dirty="0">
              <a:latin typeface="+mn-lt"/>
            </a:endParaRPr>
          </a:p>
        </p:txBody>
      </p:sp>
      <p:pic>
        <p:nvPicPr>
          <p:cNvPr id="13315" name="Obrázok 4" descr="Logo_VUVH.png"/>
          <p:cNvPicPr>
            <a:picLocks noChangeAspect="1"/>
          </p:cNvPicPr>
          <p:nvPr/>
        </p:nvPicPr>
        <p:blipFill>
          <a:blip r:embed="rId3" cstate="print"/>
          <a:srcRect/>
          <a:stretch>
            <a:fillRect/>
          </a:stretch>
        </p:blipFill>
        <p:spPr bwMode="auto">
          <a:xfrm>
            <a:off x="179388" y="333375"/>
            <a:ext cx="514350" cy="500063"/>
          </a:xfrm>
          <a:prstGeom prst="rect">
            <a:avLst/>
          </a:prstGeom>
          <a:noFill/>
          <a:ln w="9525">
            <a:noFill/>
            <a:miter lim="800000"/>
            <a:headEnd/>
            <a:tailEnd/>
          </a:ln>
        </p:spPr>
      </p:pic>
      <p:sp>
        <p:nvSpPr>
          <p:cNvPr id="13316" name="BlokTextu 5"/>
          <p:cNvSpPr txBox="1">
            <a:spLocks noChangeArrowheads="1"/>
          </p:cNvSpPr>
          <p:nvPr/>
        </p:nvSpPr>
        <p:spPr bwMode="auto">
          <a:xfrm>
            <a:off x="7286625" y="6488113"/>
            <a:ext cx="1681163" cy="369887"/>
          </a:xfrm>
          <a:prstGeom prst="rect">
            <a:avLst/>
          </a:prstGeom>
          <a:noFill/>
          <a:ln w="9525">
            <a:noFill/>
            <a:miter lim="800000"/>
            <a:headEnd/>
            <a:tailEnd/>
          </a:ln>
        </p:spPr>
        <p:txBody>
          <a:bodyPr wrap="none">
            <a:spAutoFit/>
          </a:bodyPr>
          <a:lstStyle/>
          <a:p>
            <a:r>
              <a:rPr lang="sk-SK">
                <a:latin typeface="Calibri" pitchFamily="34" charset="-18"/>
              </a:rPr>
              <a:t>   </a:t>
            </a:r>
            <a:r>
              <a:rPr lang="sk-SK" b="1">
                <a:latin typeface="Calibri" pitchFamily="34" charset="-18"/>
              </a:rPr>
              <a:t> </a:t>
            </a:r>
            <a:r>
              <a:rPr lang="sk-SK" b="1">
                <a:solidFill>
                  <a:srgbClr val="0060A8"/>
                </a:solidFill>
                <a:latin typeface="Calibri" pitchFamily="34" charset="-18"/>
              </a:rPr>
              <a:t>www.vuvh.sk</a:t>
            </a:r>
          </a:p>
        </p:txBody>
      </p:sp>
      <p:sp>
        <p:nvSpPr>
          <p:cNvPr id="13318" name="Rectangle 6"/>
          <p:cNvSpPr>
            <a:spLocks noGrp="1"/>
          </p:cNvSpPr>
          <p:nvPr>
            <p:ph type="title" idx="4294967295"/>
          </p:nvPr>
        </p:nvSpPr>
        <p:spPr>
          <a:xfrm>
            <a:off x="539552" y="620713"/>
            <a:ext cx="8085336" cy="1143000"/>
          </a:xfrm>
        </p:spPr>
        <p:txBody>
          <a:bodyPr/>
          <a:lstStyle/>
          <a:p>
            <a:r>
              <a:rPr lang="sk-SK" b="1" i="1" dirty="0" smtClean="0">
                <a:solidFill>
                  <a:srgbClr val="FF3300"/>
                </a:solidFill>
              </a:rPr>
              <a:t>LEGISLATÍVNY RÁMEC</a:t>
            </a:r>
            <a:endParaRPr lang="sk-SK" dirty="0" smtClean="0"/>
          </a:p>
        </p:txBody>
      </p:sp>
      <p:sp>
        <p:nvSpPr>
          <p:cNvPr id="13319" name="Rectangle 7"/>
          <p:cNvSpPr>
            <a:spLocks noGrp="1"/>
          </p:cNvSpPr>
          <p:nvPr>
            <p:ph type="body" idx="4294967295"/>
          </p:nvPr>
        </p:nvSpPr>
        <p:spPr>
          <a:xfrm>
            <a:off x="251520" y="1700808"/>
            <a:ext cx="8712968" cy="4680520"/>
          </a:xfrm>
        </p:spPr>
        <p:txBody>
          <a:bodyPr/>
          <a:lstStyle/>
          <a:p>
            <a:pPr eaLnBrk="1" hangingPunct="1">
              <a:lnSpc>
                <a:spcPct val="90000"/>
              </a:lnSpc>
              <a:buNone/>
            </a:pPr>
            <a:r>
              <a:rPr lang="sk-SK" sz="2400" b="1" i="1" dirty="0" smtClean="0"/>
              <a:t> V  nadväznosti na RSV sú  pri ochrane vôd pred znečistením a zhoršením kvality uplatňované ďalšie smernice</a:t>
            </a:r>
            <a:endParaRPr lang="sk-SK" sz="2400" dirty="0" smtClean="0"/>
          </a:p>
          <a:p>
            <a:pPr marL="347472" indent="-347472">
              <a:lnSpc>
                <a:spcPct val="90000"/>
              </a:lnSpc>
              <a:spcBef>
                <a:spcPts val="1440"/>
              </a:spcBef>
              <a:spcAft>
                <a:spcPts val="0"/>
              </a:spcAft>
            </a:pPr>
            <a:r>
              <a:rPr lang="sk-SK" sz="2400" b="1" i="1" dirty="0" smtClean="0">
                <a:solidFill>
                  <a:srgbClr val="FF0000"/>
                </a:solidFill>
              </a:rPr>
              <a:t>SMERNICA o ochrane podzemných vôd pred znečistením a zhoršením kvality  podzemných vôd</a:t>
            </a:r>
            <a:r>
              <a:rPr lang="sk-SK" sz="2400" b="1" i="1" dirty="0" smtClean="0"/>
              <a:t> 2006/118/ES</a:t>
            </a:r>
            <a:r>
              <a:rPr lang="sk-SK" sz="2400" b="1" i="1" dirty="0" smtClean="0">
                <a:latin typeface="Arial"/>
              </a:rPr>
              <a:t> (</a:t>
            </a:r>
            <a:r>
              <a:rPr lang="sk-SK" sz="2400" b="1" i="1" dirty="0" smtClean="0"/>
              <a:t>december 2006)</a:t>
            </a:r>
          </a:p>
          <a:p>
            <a:pPr marL="347472" indent="-347472">
              <a:lnSpc>
                <a:spcPct val="90000"/>
              </a:lnSpc>
              <a:spcBef>
                <a:spcPts val="1440"/>
              </a:spcBef>
              <a:spcAft>
                <a:spcPts val="0"/>
              </a:spcAft>
            </a:pPr>
            <a:r>
              <a:rPr lang="sk-SK" sz="2400" b="1" i="1" dirty="0" smtClean="0">
                <a:solidFill>
                  <a:srgbClr val="FF0000"/>
                </a:solidFill>
              </a:rPr>
              <a:t>SMERNICA o ochrane podzemných vôd pred znečistením dusičnanmi z poľnohospodárskych zdrojov</a:t>
            </a:r>
            <a:r>
              <a:rPr lang="sk-SK" sz="2400" b="1" i="1" dirty="0" smtClean="0"/>
              <a:t> 91/979/ESH z roku 1991</a:t>
            </a:r>
            <a:endParaRPr lang="sk-SK" sz="2400" dirty="0" smtClean="0"/>
          </a:p>
          <a:p>
            <a:pPr marL="347472" indent="-347472">
              <a:lnSpc>
                <a:spcPct val="90000"/>
              </a:lnSpc>
              <a:spcBef>
                <a:spcPts val="576"/>
              </a:spcBef>
              <a:spcAft>
                <a:spcPts val="0"/>
              </a:spcAft>
            </a:pPr>
            <a:r>
              <a:rPr lang="sk-SK" sz="2400" b="1" i="1" dirty="0" smtClean="0">
                <a:solidFill>
                  <a:srgbClr val="FF0000"/>
                </a:solidFill>
              </a:rPr>
              <a:t>SMERNICA </a:t>
            </a:r>
            <a:r>
              <a:rPr lang="sk-SK" sz="2500" b="1" i="1" dirty="0" smtClean="0">
                <a:solidFill>
                  <a:srgbClr val="FF0000"/>
                </a:solidFill>
              </a:rPr>
              <a:t>o trvalo udržateľnom používaním pesticídov </a:t>
            </a:r>
            <a:r>
              <a:rPr lang="sk-SK" sz="2500" b="1" i="1" dirty="0" smtClean="0"/>
              <a:t>2009/128/ES</a:t>
            </a:r>
            <a:endParaRPr lang="sk-SK" sz="2400" b="1" i="1" dirty="0"/>
          </a:p>
        </p:txBody>
      </p:sp>
      <p:pic>
        <p:nvPicPr>
          <p:cNvPr id="16" name="Picture 5"/>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7380312" y="404664"/>
            <a:ext cx="1420813" cy="1211262"/>
          </a:xfrm>
          <a:prstGeom prst="rect">
            <a:avLst/>
          </a:prstGeom>
          <a:noFill/>
          <a:ln w="9525">
            <a:noFill/>
            <a:miter lim="800000"/>
            <a:headEnd/>
            <a:tailEnd/>
          </a:ln>
        </p:spPr>
      </p:pic>
    </p:spTree>
    <p:extLst>
      <p:ext uri="{BB962C8B-B14F-4D97-AF65-F5344CB8AC3E}">
        <p14:creationId xmlns:p14="http://schemas.microsoft.com/office/powerpoint/2010/main" xmlns="" val="23882271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cstate="print"/>
          <a:srcRect t="46431"/>
          <a:stretch>
            <a:fillRect/>
          </a:stretch>
        </p:blipFill>
        <p:spPr bwMode="auto">
          <a:xfrm>
            <a:off x="395288" y="1697038"/>
            <a:ext cx="8208962" cy="4395787"/>
          </a:xfrm>
          <a:prstGeom prst="rect">
            <a:avLst/>
          </a:prstGeom>
          <a:noFill/>
          <a:ln w="9525">
            <a:noFill/>
            <a:miter lim="800000"/>
            <a:headEnd/>
            <a:tailEnd/>
          </a:ln>
        </p:spPr>
      </p:pic>
      <p:sp>
        <p:nvSpPr>
          <p:cNvPr id="4" name="Obdĺžnik 3"/>
          <p:cNvSpPr/>
          <p:nvPr/>
        </p:nvSpPr>
        <p:spPr>
          <a:xfrm>
            <a:off x="684213" y="404813"/>
            <a:ext cx="8280400" cy="366712"/>
          </a:xfrm>
          <a:prstGeom prst="rect">
            <a:avLst/>
          </a:prstGeom>
        </p:spPr>
        <p:txBody>
          <a:bodyPr>
            <a:spAutoFit/>
          </a:bodyPr>
          <a:lstStyle/>
          <a:p>
            <a:pPr fontAlgn="auto">
              <a:spcBef>
                <a:spcPts val="0"/>
              </a:spcBef>
              <a:spcAft>
                <a:spcPts val="0"/>
              </a:spcAft>
              <a:defRPr/>
            </a:pPr>
            <a:r>
              <a:rPr lang="sk-SK" b="1" kern="0" dirty="0">
                <a:solidFill>
                  <a:srgbClr val="0068B4"/>
                </a:solidFill>
                <a:latin typeface="Arial"/>
              </a:rPr>
              <a:t>  </a:t>
            </a:r>
            <a:r>
              <a:rPr lang="sk-SK" sz="1600" b="1" kern="0" dirty="0">
                <a:solidFill>
                  <a:srgbClr val="0060A8"/>
                </a:solidFill>
                <a:latin typeface="Arial"/>
              </a:rPr>
              <a:t>Výskumný ústav vodného hospodárstva Bratislava</a:t>
            </a:r>
            <a:endParaRPr lang="sk-SK" dirty="0">
              <a:latin typeface="+mn-lt"/>
            </a:endParaRPr>
          </a:p>
        </p:txBody>
      </p:sp>
      <p:pic>
        <p:nvPicPr>
          <p:cNvPr id="13315" name="Obrázok 4" descr="Logo_VUVH.png"/>
          <p:cNvPicPr>
            <a:picLocks noChangeAspect="1"/>
          </p:cNvPicPr>
          <p:nvPr/>
        </p:nvPicPr>
        <p:blipFill>
          <a:blip r:embed="rId3" cstate="print"/>
          <a:srcRect/>
          <a:stretch>
            <a:fillRect/>
          </a:stretch>
        </p:blipFill>
        <p:spPr bwMode="auto">
          <a:xfrm>
            <a:off x="179388" y="333375"/>
            <a:ext cx="514350" cy="500063"/>
          </a:xfrm>
          <a:prstGeom prst="rect">
            <a:avLst/>
          </a:prstGeom>
          <a:noFill/>
          <a:ln w="9525">
            <a:noFill/>
            <a:miter lim="800000"/>
            <a:headEnd/>
            <a:tailEnd/>
          </a:ln>
        </p:spPr>
      </p:pic>
      <p:sp>
        <p:nvSpPr>
          <p:cNvPr id="13316" name="BlokTextu 5"/>
          <p:cNvSpPr txBox="1">
            <a:spLocks noChangeArrowheads="1"/>
          </p:cNvSpPr>
          <p:nvPr/>
        </p:nvSpPr>
        <p:spPr bwMode="auto">
          <a:xfrm>
            <a:off x="7286625" y="6488113"/>
            <a:ext cx="1681163" cy="369887"/>
          </a:xfrm>
          <a:prstGeom prst="rect">
            <a:avLst/>
          </a:prstGeom>
          <a:noFill/>
          <a:ln w="9525">
            <a:noFill/>
            <a:miter lim="800000"/>
            <a:headEnd/>
            <a:tailEnd/>
          </a:ln>
        </p:spPr>
        <p:txBody>
          <a:bodyPr wrap="none">
            <a:spAutoFit/>
          </a:bodyPr>
          <a:lstStyle/>
          <a:p>
            <a:r>
              <a:rPr lang="sk-SK">
                <a:latin typeface="Calibri" pitchFamily="34" charset="-18"/>
              </a:rPr>
              <a:t>   </a:t>
            </a:r>
            <a:r>
              <a:rPr lang="sk-SK" b="1">
                <a:latin typeface="Calibri" pitchFamily="34" charset="-18"/>
              </a:rPr>
              <a:t> </a:t>
            </a:r>
            <a:r>
              <a:rPr lang="sk-SK" b="1">
                <a:solidFill>
                  <a:srgbClr val="0060A8"/>
                </a:solidFill>
                <a:latin typeface="Calibri" pitchFamily="34" charset="-18"/>
              </a:rPr>
              <a:t>www.vuvh.sk</a:t>
            </a:r>
          </a:p>
        </p:txBody>
      </p:sp>
      <p:sp>
        <p:nvSpPr>
          <p:cNvPr id="13318" name="Rectangle 6"/>
          <p:cNvSpPr>
            <a:spLocks noGrp="1"/>
          </p:cNvSpPr>
          <p:nvPr>
            <p:ph type="title" idx="4294967295"/>
          </p:nvPr>
        </p:nvSpPr>
        <p:spPr>
          <a:xfrm>
            <a:off x="539552" y="620713"/>
            <a:ext cx="8085336" cy="1143000"/>
          </a:xfrm>
        </p:spPr>
        <p:txBody>
          <a:bodyPr/>
          <a:lstStyle/>
          <a:p>
            <a:r>
              <a:rPr lang="sk-SK" b="1" i="1" dirty="0" smtClean="0">
                <a:solidFill>
                  <a:srgbClr val="FF3300"/>
                </a:solidFill>
              </a:rPr>
              <a:t>LEGISLATÍVNY RÁMEC</a:t>
            </a:r>
            <a:endParaRPr lang="sk-SK" dirty="0" smtClean="0"/>
          </a:p>
        </p:txBody>
      </p:sp>
      <p:sp>
        <p:nvSpPr>
          <p:cNvPr id="13319" name="Rectangle 7"/>
          <p:cNvSpPr>
            <a:spLocks noGrp="1"/>
          </p:cNvSpPr>
          <p:nvPr>
            <p:ph type="body" idx="4294967295"/>
          </p:nvPr>
        </p:nvSpPr>
        <p:spPr>
          <a:xfrm>
            <a:off x="251520" y="1556792"/>
            <a:ext cx="8712968" cy="4824536"/>
          </a:xfrm>
        </p:spPr>
        <p:txBody>
          <a:bodyPr/>
          <a:lstStyle/>
          <a:p>
            <a:pPr>
              <a:lnSpc>
                <a:spcPct val="90000"/>
              </a:lnSpc>
              <a:buNone/>
            </a:pPr>
            <a:r>
              <a:rPr lang="sk-SK" sz="2400" b="1" i="1" dirty="0" smtClean="0"/>
              <a:t> Tieto smernice sú implementované do našich legislatívnych predpisov</a:t>
            </a:r>
          </a:p>
          <a:p>
            <a:pPr eaLnBrk="1" hangingPunct="1">
              <a:lnSpc>
                <a:spcPct val="80000"/>
              </a:lnSpc>
              <a:spcBef>
                <a:spcPct val="50000"/>
              </a:spcBef>
              <a:buClr>
                <a:srgbClr val="FF0000"/>
              </a:buClr>
              <a:buFont typeface="Wingdings" pitchFamily="2" charset="2"/>
              <a:buChar char="Ø"/>
            </a:pPr>
            <a:r>
              <a:rPr lang="sk-SK" sz="2400" b="1" i="1" dirty="0" smtClean="0">
                <a:solidFill>
                  <a:srgbClr val="FF0000"/>
                </a:solidFill>
              </a:rPr>
              <a:t>Zákona o vodách č. 364/2004 </a:t>
            </a:r>
            <a:r>
              <a:rPr lang="sk-SK" sz="2400" b="1" i="1" dirty="0" err="1" smtClean="0">
                <a:solidFill>
                  <a:srgbClr val="FF0000"/>
                </a:solidFill>
              </a:rPr>
              <a:t>Z.z</a:t>
            </a:r>
            <a:r>
              <a:rPr lang="sk-SK" sz="2400" b="1" i="1" dirty="0" smtClean="0">
                <a:solidFill>
                  <a:srgbClr val="FF0000"/>
                </a:solidFill>
              </a:rPr>
              <a:t>.</a:t>
            </a:r>
            <a:r>
              <a:rPr lang="sk-SK" sz="2400" b="1" i="1" dirty="0" smtClean="0"/>
              <a:t> v znení neskorších predpisov    a ním súvisiacich vykonávacích predpisov</a:t>
            </a:r>
            <a:endParaRPr lang="sk-SK" sz="2400" i="1" dirty="0" smtClean="0"/>
          </a:p>
          <a:p>
            <a:pPr eaLnBrk="1" hangingPunct="1">
              <a:lnSpc>
                <a:spcPct val="80000"/>
              </a:lnSpc>
              <a:spcBef>
                <a:spcPct val="50000"/>
              </a:spcBef>
              <a:buClr>
                <a:srgbClr val="FF0000"/>
              </a:buClr>
              <a:buFont typeface="Wingdings" pitchFamily="2" charset="2"/>
              <a:buChar char="Ø"/>
            </a:pPr>
            <a:r>
              <a:rPr lang="sk-SK" sz="2400" b="1" i="1" dirty="0" smtClean="0">
                <a:solidFill>
                  <a:srgbClr val="FF0000"/>
                </a:solidFill>
              </a:rPr>
              <a:t>Nariadenia vlády 296/2005 </a:t>
            </a:r>
            <a:r>
              <a:rPr lang="sk-SK" sz="2400" b="1" i="1" dirty="0" err="1" smtClean="0">
                <a:solidFill>
                  <a:srgbClr val="FF0000"/>
                </a:solidFill>
              </a:rPr>
              <a:t>Z.z</a:t>
            </a:r>
            <a:r>
              <a:rPr lang="sk-SK" sz="2400" b="1" i="1" dirty="0" smtClean="0"/>
              <a:t>. , ktorým sa ustanovujú požiadavky na kvalitu a kvalitatívne ciele povrchových vôd a limitné hodnoty ukazovateľov znečistenia odpadových a osobitných vôd</a:t>
            </a:r>
          </a:p>
          <a:p>
            <a:pPr eaLnBrk="1" hangingPunct="1">
              <a:lnSpc>
                <a:spcPct val="80000"/>
              </a:lnSpc>
              <a:spcBef>
                <a:spcPct val="50000"/>
              </a:spcBef>
              <a:buClr>
                <a:srgbClr val="FF0000"/>
              </a:buClr>
              <a:buFont typeface="Wingdings" pitchFamily="2" charset="2"/>
              <a:buChar char="Ø"/>
            </a:pPr>
            <a:r>
              <a:rPr lang="sk-SK" sz="2400" b="1" i="1" dirty="0" smtClean="0">
                <a:solidFill>
                  <a:srgbClr val="FF0000"/>
                </a:solidFill>
              </a:rPr>
              <a:t>Nariadenie vlády SR 354/ 2006 Z. z</a:t>
            </a:r>
            <a:r>
              <a:rPr lang="sk-SK" sz="2400" b="1" i="1" dirty="0" smtClean="0"/>
              <a:t>., v znení neskorších predpisov o požiadavkách na vodu určenú na ľudskú spotrebu a kontrolu kvality vody určenej na ľudskú spotrebu</a:t>
            </a:r>
          </a:p>
          <a:p>
            <a:pPr eaLnBrk="1" hangingPunct="1">
              <a:lnSpc>
                <a:spcPct val="80000"/>
              </a:lnSpc>
              <a:spcBef>
                <a:spcPct val="50000"/>
              </a:spcBef>
              <a:buClr>
                <a:srgbClr val="FF0000"/>
              </a:buClr>
              <a:buFont typeface="Wingdings" pitchFamily="2" charset="2"/>
              <a:buChar char="Ø"/>
            </a:pPr>
            <a:r>
              <a:rPr lang="sk-SK" sz="2400" b="1" i="1" dirty="0" smtClean="0">
                <a:solidFill>
                  <a:srgbClr val="FF0000"/>
                </a:solidFill>
              </a:rPr>
              <a:t>Vyhláška 29/2005 </a:t>
            </a:r>
            <a:r>
              <a:rPr lang="sk-SK" sz="2400" b="1" i="1" dirty="0" smtClean="0"/>
              <a:t>o určovaní ochranných pásiem vodárenských zdrojov, o opatreniach na ochranu vôd a o technických úpravách v ochranných pásmach vodárenských zdrojov</a:t>
            </a:r>
          </a:p>
        </p:txBody>
      </p:sp>
      <p:pic>
        <p:nvPicPr>
          <p:cNvPr id="16" name="Picture 5"/>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7380312" y="404664"/>
            <a:ext cx="1420813" cy="1211262"/>
          </a:xfrm>
          <a:prstGeom prst="rect">
            <a:avLst/>
          </a:prstGeom>
          <a:noFill/>
          <a:ln w="9525">
            <a:noFill/>
            <a:miter lim="800000"/>
            <a:headEnd/>
            <a:tailEnd/>
          </a:ln>
        </p:spPr>
      </p:pic>
    </p:spTree>
    <p:extLst>
      <p:ext uri="{BB962C8B-B14F-4D97-AF65-F5344CB8AC3E}">
        <p14:creationId xmlns:p14="http://schemas.microsoft.com/office/powerpoint/2010/main" xmlns="" val="486602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cstate="print"/>
          <a:srcRect t="46431"/>
          <a:stretch>
            <a:fillRect/>
          </a:stretch>
        </p:blipFill>
        <p:spPr bwMode="auto">
          <a:xfrm>
            <a:off x="395288" y="1697038"/>
            <a:ext cx="8208962" cy="4395787"/>
          </a:xfrm>
          <a:prstGeom prst="rect">
            <a:avLst/>
          </a:prstGeom>
          <a:noFill/>
          <a:ln w="9525">
            <a:noFill/>
            <a:miter lim="800000"/>
            <a:headEnd/>
            <a:tailEnd/>
          </a:ln>
        </p:spPr>
      </p:pic>
      <p:sp>
        <p:nvSpPr>
          <p:cNvPr id="4" name="Obdĺžnik 3"/>
          <p:cNvSpPr/>
          <p:nvPr/>
        </p:nvSpPr>
        <p:spPr>
          <a:xfrm>
            <a:off x="684213" y="404813"/>
            <a:ext cx="8280400" cy="366712"/>
          </a:xfrm>
          <a:prstGeom prst="rect">
            <a:avLst/>
          </a:prstGeom>
        </p:spPr>
        <p:txBody>
          <a:bodyPr>
            <a:spAutoFit/>
          </a:bodyPr>
          <a:lstStyle/>
          <a:p>
            <a:pPr fontAlgn="auto">
              <a:spcBef>
                <a:spcPts val="0"/>
              </a:spcBef>
              <a:spcAft>
                <a:spcPts val="0"/>
              </a:spcAft>
              <a:defRPr/>
            </a:pPr>
            <a:r>
              <a:rPr lang="sk-SK" b="1" kern="0" dirty="0">
                <a:solidFill>
                  <a:srgbClr val="0068B4"/>
                </a:solidFill>
                <a:latin typeface="Arial"/>
              </a:rPr>
              <a:t>  </a:t>
            </a:r>
            <a:r>
              <a:rPr lang="sk-SK" sz="1600" b="1" kern="0" dirty="0">
                <a:solidFill>
                  <a:srgbClr val="0060A8"/>
                </a:solidFill>
                <a:latin typeface="Arial"/>
              </a:rPr>
              <a:t>Výskumný ústav vodného hospodárstva Bratislava</a:t>
            </a:r>
            <a:endParaRPr lang="sk-SK" dirty="0">
              <a:latin typeface="+mn-lt"/>
            </a:endParaRPr>
          </a:p>
        </p:txBody>
      </p:sp>
      <p:pic>
        <p:nvPicPr>
          <p:cNvPr id="13315" name="Obrázok 4" descr="Logo_VUVH.png"/>
          <p:cNvPicPr>
            <a:picLocks noChangeAspect="1"/>
          </p:cNvPicPr>
          <p:nvPr/>
        </p:nvPicPr>
        <p:blipFill>
          <a:blip r:embed="rId3" cstate="print"/>
          <a:srcRect/>
          <a:stretch>
            <a:fillRect/>
          </a:stretch>
        </p:blipFill>
        <p:spPr bwMode="auto">
          <a:xfrm>
            <a:off x="179388" y="333375"/>
            <a:ext cx="514350" cy="500063"/>
          </a:xfrm>
          <a:prstGeom prst="rect">
            <a:avLst/>
          </a:prstGeom>
          <a:noFill/>
          <a:ln w="9525">
            <a:noFill/>
            <a:miter lim="800000"/>
            <a:headEnd/>
            <a:tailEnd/>
          </a:ln>
        </p:spPr>
      </p:pic>
      <p:sp>
        <p:nvSpPr>
          <p:cNvPr id="13316" name="BlokTextu 5"/>
          <p:cNvSpPr txBox="1">
            <a:spLocks noChangeArrowheads="1"/>
          </p:cNvSpPr>
          <p:nvPr/>
        </p:nvSpPr>
        <p:spPr bwMode="auto">
          <a:xfrm>
            <a:off x="7286625" y="6488113"/>
            <a:ext cx="1681163" cy="369887"/>
          </a:xfrm>
          <a:prstGeom prst="rect">
            <a:avLst/>
          </a:prstGeom>
          <a:noFill/>
          <a:ln w="9525">
            <a:noFill/>
            <a:miter lim="800000"/>
            <a:headEnd/>
            <a:tailEnd/>
          </a:ln>
        </p:spPr>
        <p:txBody>
          <a:bodyPr wrap="none">
            <a:spAutoFit/>
          </a:bodyPr>
          <a:lstStyle/>
          <a:p>
            <a:r>
              <a:rPr lang="sk-SK">
                <a:latin typeface="Calibri" pitchFamily="34" charset="-18"/>
              </a:rPr>
              <a:t>   </a:t>
            </a:r>
            <a:r>
              <a:rPr lang="sk-SK" b="1">
                <a:latin typeface="Calibri" pitchFamily="34" charset="-18"/>
              </a:rPr>
              <a:t> </a:t>
            </a:r>
            <a:r>
              <a:rPr lang="sk-SK" b="1">
                <a:solidFill>
                  <a:srgbClr val="0060A8"/>
                </a:solidFill>
                <a:latin typeface="Calibri" pitchFamily="34" charset="-18"/>
              </a:rPr>
              <a:t>www.vuvh.sk</a:t>
            </a:r>
          </a:p>
        </p:txBody>
      </p:sp>
      <p:sp>
        <p:nvSpPr>
          <p:cNvPr id="13318" name="Rectangle 6"/>
          <p:cNvSpPr>
            <a:spLocks noGrp="1"/>
          </p:cNvSpPr>
          <p:nvPr>
            <p:ph type="title" idx="4294967295"/>
          </p:nvPr>
        </p:nvSpPr>
        <p:spPr>
          <a:xfrm>
            <a:off x="539552" y="620713"/>
            <a:ext cx="8085336" cy="1143000"/>
          </a:xfrm>
        </p:spPr>
        <p:txBody>
          <a:bodyPr/>
          <a:lstStyle/>
          <a:p>
            <a:r>
              <a:rPr lang="sk-SK" b="1" i="1" dirty="0" smtClean="0">
                <a:solidFill>
                  <a:srgbClr val="FF3300"/>
                </a:solidFill>
              </a:rPr>
              <a:t>LEGISLATÍVNY RÁMEC</a:t>
            </a:r>
            <a:endParaRPr lang="sk-SK" dirty="0" smtClean="0"/>
          </a:p>
        </p:txBody>
      </p:sp>
      <p:sp>
        <p:nvSpPr>
          <p:cNvPr id="13319" name="Rectangle 7"/>
          <p:cNvSpPr>
            <a:spLocks noGrp="1"/>
          </p:cNvSpPr>
          <p:nvPr>
            <p:ph type="body" idx="4294967295"/>
          </p:nvPr>
        </p:nvSpPr>
        <p:spPr>
          <a:xfrm>
            <a:off x="251520" y="1556792"/>
            <a:ext cx="8712968" cy="4824536"/>
          </a:xfrm>
        </p:spPr>
        <p:txBody>
          <a:bodyPr/>
          <a:lstStyle/>
          <a:p>
            <a:pPr>
              <a:lnSpc>
                <a:spcPct val="90000"/>
              </a:lnSpc>
              <a:buNone/>
            </a:pPr>
            <a:r>
              <a:rPr lang="sk-SK" sz="2400" b="1" i="1" dirty="0" smtClean="0"/>
              <a:t> ďalej</a:t>
            </a:r>
          </a:p>
          <a:p>
            <a:pPr eaLnBrk="1" hangingPunct="1">
              <a:lnSpc>
                <a:spcPct val="80000"/>
              </a:lnSpc>
              <a:spcBef>
                <a:spcPct val="50000"/>
              </a:spcBef>
              <a:buClr>
                <a:srgbClr val="FF0000"/>
              </a:buClr>
              <a:buFont typeface="Wingdings" pitchFamily="2" charset="2"/>
              <a:buChar char="Ø"/>
            </a:pPr>
            <a:r>
              <a:rPr lang="sk-SK" sz="2400" b="1" i="1" dirty="0" smtClean="0">
                <a:solidFill>
                  <a:srgbClr val="FF0000"/>
                </a:solidFill>
              </a:rPr>
              <a:t>Zákon 405/2011 </a:t>
            </a:r>
            <a:r>
              <a:rPr lang="sk-SK" sz="2400" b="1" i="1" dirty="0" err="1" smtClean="0">
                <a:solidFill>
                  <a:srgbClr val="FF0000"/>
                </a:solidFill>
              </a:rPr>
              <a:t>Z.z</a:t>
            </a:r>
            <a:r>
              <a:rPr lang="sk-SK" sz="2400" b="1" i="1" dirty="0" smtClean="0">
                <a:solidFill>
                  <a:srgbClr val="FF0000"/>
                </a:solidFill>
              </a:rPr>
              <a:t>.</a:t>
            </a:r>
            <a:r>
              <a:rPr lang="sk-SK" sz="2400" b="1" i="1" dirty="0" smtClean="0"/>
              <a:t>, o rastlinolekárskej starostlivosti                    a súvisiacich vykonávacích predpisov</a:t>
            </a:r>
            <a:endParaRPr lang="sk-SK" sz="2400" i="1" dirty="0" smtClean="0"/>
          </a:p>
          <a:p>
            <a:pPr eaLnBrk="1" hangingPunct="1">
              <a:lnSpc>
                <a:spcPct val="80000"/>
              </a:lnSpc>
              <a:spcBef>
                <a:spcPct val="50000"/>
              </a:spcBef>
              <a:buClr>
                <a:srgbClr val="FF0000"/>
              </a:buClr>
              <a:buFont typeface="Wingdings" pitchFamily="2" charset="2"/>
              <a:buChar char="Ø"/>
            </a:pPr>
            <a:r>
              <a:rPr lang="sk-SK" sz="2400" b="1" i="1" dirty="0" smtClean="0">
                <a:solidFill>
                  <a:srgbClr val="FF0000"/>
                </a:solidFill>
              </a:rPr>
              <a:t>Zákon 136/2000 </a:t>
            </a:r>
            <a:r>
              <a:rPr lang="sk-SK" sz="2400" b="1" i="1" dirty="0" err="1" smtClean="0">
                <a:solidFill>
                  <a:srgbClr val="FF0000"/>
                </a:solidFill>
              </a:rPr>
              <a:t>Z.z</a:t>
            </a:r>
            <a:r>
              <a:rPr lang="sk-SK" sz="2400" b="1" i="1" dirty="0" smtClean="0">
                <a:solidFill>
                  <a:srgbClr val="FF0000"/>
                </a:solidFill>
              </a:rPr>
              <a:t>.</a:t>
            </a:r>
            <a:r>
              <a:rPr lang="sk-SK" sz="2400" b="1" i="1" dirty="0" smtClean="0"/>
              <a:t>, o hnojivách                                                                a s ním súvisiacich vykonávacích predpisov</a:t>
            </a:r>
          </a:p>
        </p:txBody>
      </p:sp>
      <p:pic>
        <p:nvPicPr>
          <p:cNvPr id="16" name="Picture 5"/>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7380312" y="404664"/>
            <a:ext cx="1420813" cy="1211262"/>
          </a:xfrm>
          <a:prstGeom prst="rect">
            <a:avLst/>
          </a:prstGeom>
          <a:noFill/>
          <a:ln w="9525">
            <a:noFill/>
            <a:miter lim="800000"/>
            <a:headEnd/>
            <a:tailEnd/>
          </a:ln>
        </p:spPr>
      </p:pic>
    </p:spTree>
    <p:extLst>
      <p:ext uri="{BB962C8B-B14F-4D97-AF65-F5344CB8AC3E}">
        <p14:creationId xmlns:p14="http://schemas.microsoft.com/office/powerpoint/2010/main" xmlns="" val="27342831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8229600" cy="562074"/>
          </a:xfrm>
        </p:spPr>
        <p:txBody>
          <a:bodyPr/>
          <a:lstStyle/>
          <a:p>
            <a:pPr eaLnBrk="1" hangingPunct="1"/>
            <a:r>
              <a:rPr lang="sk-SK" sz="4000" dirty="0" smtClean="0">
                <a:solidFill>
                  <a:schemeClr val="bg1"/>
                </a:solidFill>
              </a:rPr>
              <a:t>ZDROJE PODZEMNÝCH </a:t>
            </a:r>
            <a:r>
              <a:rPr lang="sk-SK" sz="4000" dirty="0" err="1" smtClean="0">
                <a:solidFill>
                  <a:schemeClr val="bg1"/>
                </a:solidFill>
              </a:rPr>
              <a:t>V</a:t>
            </a:r>
            <a:r>
              <a:rPr lang="sk-SK" sz="5400" dirty="0" err="1" smtClean="0">
                <a:solidFill>
                  <a:schemeClr val="bg1"/>
                </a:solidFill>
              </a:rPr>
              <a:t>ô</a:t>
            </a:r>
            <a:r>
              <a:rPr lang="sk-SK" sz="4000" dirty="0" err="1" smtClean="0">
                <a:solidFill>
                  <a:schemeClr val="bg1"/>
                </a:solidFill>
              </a:rPr>
              <a:t>D</a:t>
            </a:r>
            <a:r>
              <a:rPr lang="sk-SK" sz="4000" dirty="0" smtClean="0">
                <a:solidFill>
                  <a:schemeClr val="bg1"/>
                </a:solidFill>
              </a:rPr>
              <a:t> SR</a:t>
            </a:r>
          </a:p>
        </p:txBody>
      </p:sp>
      <p:sp>
        <p:nvSpPr>
          <p:cNvPr id="19459" name="Rectangle 3"/>
          <p:cNvSpPr>
            <a:spLocks noGrp="1" noChangeArrowheads="1"/>
          </p:cNvSpPr>
          <p:nvPr>
            <p:ph type="body" idx="1"/>
          </p:nvPr>
        </p:nvSpPr>
        <p:spPr>
          <a:xfrm>
            <a:off x="467544" y="1124744"/>
            <a:ext cx="8350250" cy="5084762"/>
          </a:xfrm>
        </p:spPr>
        <p:txBody>
          <a:bodyPr/>
          <a:lstStyle/>
          <a:p>
            <a:pPr>
              <a:lnSpc>
                <a:spcPct val="80000"/>
              </a:lnSpc>
              <a:buClr>
                <a:srgbClr val="FF66FF"/>
              </a:buClr>
              <a:defRPr/>
            </a:pPr>
            <a:r>
              <a:rPr lang="sk-SK" sz="2400" dirty="0" smtClean="0">
                <a:solidFill>
                  <a:srgbClr val="003399"/>
                </a:solidFill>
                <a:effectLst>
                  <a:outerShdw blurRad="38100" dist="38100" dir="2700000" algn="tl">
                    <a:srgbClr val="000000"/>
                  </a:outerShdw>
                </a:effectLst>
              </a:rPr>
              <a:t>Priemerná špecifická potreba vody        90- 104,4 l/</a:t>
            </a:r>
            <a:r>
              <a:rPr lang="sk-SK" sz="2400" dirty="0" err="1" smtClean="0">
                <a:solidFill>
                  <a:srgbClr val="003399"/>
                </a:solidFill>
                <a:effectLst>
                  <a:outerShdw blurRad="38100" dist="38100" dir="2700000" algn="tl">
                    <a:srgbClr val="000000"/>
                  </a:outerShdw>
                </a:effectLst>
              </a:rPr>
              <a:t>obyv</a:t>
            </a:r>
            <a:r>
              <a:rPr lang="sk-SK" sz="2400" dirty="0" smtClean="0">
                <a:solidFill>
                  <a:srgbClr val="003399"/>
                </a:solidFill>
                <a:effectLst>
                  <a:outerShdw blurRad="38100" dist="38100" dir="2700000" algn="tl">
                    <a:srgbClr val="000000"/>
                  </a:outerShdw>
                </a:effectLst>
              </a:rPr>
              <a:t>/deň</a:t>
            </a:r>
          </a:p>
          <a:p>
            <a:pPr>
              <a:lnSpc>
                <a:spcPct val="80000"/>
              </a:lnSpc>
              <a:buClr>
                <a:srgbClr val="FF66FF"/>
              </a:buClr>
              <a:defRPr/>
            </a:pPr>
            <a:endParaRPr lang="sk-SK" sz="2400" dirty="0" smtClean="0">
              <a:solidFill>
                <a:srgbClr val="003399"/>
              </a:solidFill>
              <a:effectLst>
                <a:outerShdw blurRad="38100" dist="38100" dir="2700000" algn="tl">
                  <a:srgbClr val="000000"/>
                </a:outerShdw>
              </a:effectLst>
            </a:endParaRPr>
          </a:p>
          <a:p>
            <a:pPr>
              <a:lnSpc>
                <a:spcPct val="80000"/>
              </a:lnSpc>
              <a:buClr>
                <a:srgbClr val="FF66FF"/>
              </a:buClr>
              <a:defRPr/>
            </a:pPr>
            <a:r>
              <a:rPr lang="sk-SK" sz="2400" dirty="0" smtClean="0">
                <a:solidFill>
                  <a:srgbClr val="003399"/>
                </a:solidFill>
                <a:effectLst>
                  <a:outerShdw blurRad="38100" dist="38100" dir="2700000" algn="tl">
                    <a:srgbClr val="000000"/>
                  </a:outerShdw>
                </a:effectLst>
              </a:rPr>
              <a:t>Prírodné zdroje podzemných vôd		  146,7 m</a:t>
            </a:r>
            <a:r>
              <a:rPr lang="sk-SK" sz="2400" baseline="30000" dirty="0" smtClean="0">
                <a:solidFill>
                  <a:srgbClr val="003399"/>
                </a:solidFill>
                <a:effectLst>
                  <a:outerShdw blurRad="38100" dist="38100" dir="2700000" algn="tl">
                    <a:srgbClr val="000000"/>
                  </a:outerShdw>
                </a:effectLst>
              </a:rPr>
              <a:t>3</a:t>
            </a:r>
            <a:r>
              <a:rPr lang="sk-SK" sz="2400" dirty="0" smtClean="0">
                <a:solidFill>
                  <a:srgbClr val="003399"/>
                </a:solidFill>
                <a:effectLst>
                  <a:outerShdw blurRad="38100" dist="38100" dir="2700000" algn="tl">
                    <a:srgbClr val="000000"/>
                  </a:outerShdw>
                </a:effectLst>
              </a:rPr>
              <a:t>/s</a:t>
            </a:r>
          </a:p>
          <a:p>
            <a:pPr>
              <a:lnSpc>
                <a:spcPct val="80000"/>
              </a:lnSpc>
              <a:buClr>
                <a:srgbClr val="FF66FF"/>
              </a:buClr>
              <a:defRPr/>
            </a:pPr>
            <a:endParaRPr lang="sk-SK" sz="2400" dirty="0" smtClean="0">
              <a:solidFill>
                <a:srgbClr val="003399"/>
              </a:solidFill>
              <a:effectLst>
                <a:outerShdw blurRad="38100" dist="38100" dir="2700000" algn="tl">
                  <a:srgbClr val="000000"/>
                </a:outerShdw>
              </a:effectLst>
            </a:endParaRPr>
          </a:p>
          <a:p>
            <a:pPr>
              <a:lnSpc>
                <a:spcPct val="80000"/>
              </a:lnSpc>
              <a:buClr>
                <a:srgbClr val="FF66FF"/>
              </a:buClr>
              <a:defRPr/>
            </a:pPr>
            <a:r>
              <a:rPr lang="sk-SK" sz="2400" dirty="0" smtClean="0">
                <a:solidFill>
                  <a:srgbClr val="003399"/>
                </a:solidFill>
                <a:effectLst>
                  <a:outerShdw blurRad="38100" dist="38100" dir="2700000" algn="tl">
                    <a:srgbClr val="000000"/>
                  </a:outerShdw>
                </a:effectLst>
              </a:rPr>
              <a:t>Využiteľné množstvo podzemných vôd	  79 m</a:t>
            </a:r>
            <a:r>
              <a:rPr lang="sk-SK" sz="2400" baseline="30000" dirty="0" smtClean="0">
                <a:solidFill>
                  <a:srgbClr val="003399"/>
                </a:solidFill>
                <a:effectLst>
                  <a:outerShdw blurRad="38100" dist="38100" dir="2700000" algn="tl">
                    <a:srgbClr val="000000"/>
                  </a:outerShdw>
                </a:effectLst>
              </a:rPr>
              <a:t>3</a:t>
            </a:r>
            <a:r>
              <a:rPr lang="sk-SK" sz="2400" dirty="0" smtClean="0">
                <a:solidFill>
                  <a:srgbClr val="003399"/>
                </a:solidFill>
                <a:effectLst>
                  <a:outerShdw blurRad="38100" dist="38100" dir="2700000" algn="tl">
                    <a:srgbClr val="000000"/>
                  </a:outerShdw>
                </a:effectLst>
              </a:rPr>
              <a:t>/s</a:t>
            </a:r>
          </a:p>
          <a:p>
            <a:pPr lvl="1">
              <a:lnSpc>
                <a:spcPct val="80000"/>
              </a:lnSpc>
              <a:buClr>
                <a:srgbClr val="FFFF00"/>
              </a:buClr>
              <a:buFont typeface="Wingdings" pitchFamily="2" charset="2"/>
              <a:buChar char="Ø"/>
              <a:defRPr/>
            </a:pPr>
            <a:r>
              <a:rPr lang="sk-SK" sz="2400" dirty="0" smtClean="0">
                <a:solidFill>
                  <a:srgbClr val="003399"/>
                </a:solidFill>
                <a:effectLst>
                  <a:outerShdw blurRad="38100" dist="38100" dir="2700000" algn="tl">
                    <a:srgbClr val="000000"/>
                  </a:outerShdw>
                </a:effectLst>
              </a:rPr>
              <a:t>Z toho schválené </a:t>
            </a:r>
            <a:r>
              <a:rPr lang="sk-SK" sz="2400" dirty="0" err="1" smtClean="0">
                <a:solidFill>
                  <a:srgbClr val="003399"/>
                </a:solidFill>
                <a:effectLst>
                  <a:outerShdw blurRad="38100" dist="38100" dir="2700000" algn="tl">
                    <a:srgbClr val="000000"/>
                  </a:outerShdw>
                </a:effectLst>
              </a:rPr>
              <a:t>KKMPzV</a:t>
            </a:r>
            <a:r>
              <a:rPr lang="sk-SK" sz="2400" dirty="0" smtClean="0">
                <a:solidFill>
                  <a:srgbClr val="003399"/>
                </a:solidFill>
                <a:effectLst>
                  <a:outerShdw blurRad="38100" dist="38100" dir="2700000" algn="tl">
                    <a:srgbClr val="000000"/>
                  </a:outerShdw>
                </a:effectLst>
              </a:rPr>
              <a:t>		  48 m</a:t>
            </a:r>
            <a:r>
              <a:rPr lang="sk-SK" sz="2400" baseline="30000" dirty="0" smtClean="0">
                <a:solidFill>
                  <a:srgbClr val="003399"/>
                </a:solidFill>
                <a:effectLst>
                  <a:outerShdw blurRad="38100" dist="38100" dir="2700000" algn="tl">
                    <a:srgbClr val="000000"/>
                  </a:outerShdw>
                </a:effectLst>
              </a:rPr>
              <a:t>3</a:t>
            </a:r>
            <a:r>
              <a:rPr lang="sk-SK" sz="2400" dirty="0" smtClean="0">
                <a:solidFill>
                  <a:srgbClr val="003399"/>
                </a:solidFill>
                <a:effectLst>
                  <a:outerShdw blurRad="38100" dist="38100" dir="2700000" algn="tl">
                    <a:srgbClr val="000000"/>
                  </a:outerShdw>
                </a:effectLst>
              </a:rPr>
              <a:t>/s</a:t>
            </a:r>
          </a:p>
          <a:p>
            <a:pPr>
              <a:lnSpc>
                <a:spcPct val="80000"/>
              </a:lnSpc>
              <a:buClr>
                <a:srgbClr val="FF66FF"/>
              </a:buClr>
              <a:defRPr/>
            </a:pPr>
            <a:endParaRPr lang="sk-SK" sz="2400" dirty="0" smtClean="0">
              <a:solidFill>
                <a:srgbClr val="003399"/>
              </a:solidFill>
              <a:effectLst>
                <a:outerShdw blurRad="38100" dist="38100" dir="2700000" algn="tl">
                  <a:srgbClr val="000000"/>
                </a:outerShdw>
              </a:effectLst>
            </a:endParaRPr>
          </a:p>
          <a:p>
            <a:pPr>
              <a:lnSpc>
                <a:spcPct val="80000"/>
              </a:lnSpc>
              <a:buClr>
                <a:srgbClr val="FF66FF"/>
              </a:buClr>
              <a:defRPr/>
            </a:pPr>
            <a:r>
              <a:rPr lang="sk-SK" sz="2400" dirty="0" smtClean="0">
                <a:solidFill>
                  <a:srgbClr val="003399"/>
                </a:solidFill>
                <a:effectLst>
                  <a:outerShdw blurRad="38100" dist="38100" dir="2700000" algn="tl">
                    <a:srgbClr val="000000"/>
                  </a:outerShdw>
                </a:effectLst>
              </a:rPr>
              <a:t>Odbery podzemných vôd		          10 - 12,2 m</a:t>
            </a:r>
            <a:r>
              <a:rPr lang="sk-SK" sz="2400" baseline="30000" dirty="0" smtClean="0">
                <a:solidFill>
                  <a:srgbClr val="003399"/>
                </a:solidFill>
                <a:effectLst>
                  <a:outerShdw blurRad="38100" dist="38100" dir="2700000" algn="tl">
                    <a:srgbClr val="000000"/>
                  </a:outerShdw>
                </a:effectLst>
              </a:rPr>
              <a:t>3</a:t>
            </a:r>
            <a:r>
              <a:rPr lang="sk-SK" sz="2400" dirty="0" smtClean="0">
                <a:solidFill>
                  <a:srgbClr val="003399"/>
                </a:solidFill>
                <a:effectLst>
                  <a:outerShdw blurRad="38100" dist="38100" dir="2700000" algn="tl">
                    <a:srgbClr val="000000"/>
                  </a:outerShdw>
                </a:effectLst>
              </a:rPr>
              <a:t>/s (16%)</a:t>
            </a:r>
          </a:p>
          <a:p>
            <a:pPr>
              <a:lnSpc>
                <a:spcPct val="80000"/>
              </a:lnSpc>
              <a:buClr>
                <a:srgbClr val="FF66FF"/>
              </a:buClr>
              <a:defRPr/>
            </a:pPr>
            <a:endParaRPr lang="sk-SK" sz="2400" dirty="0" smtClean="0">
              <a:solidFill>
                <a:srgbClr val="003399"/>
              </a:solidFill>
              <a:effectLst>
                <a:outerShdw blurRad="38100" dist="38100" dir="2700000" algn="tl">
                  <a:srgbClr val="000000"/>
                </a:outerShdw>
              </a:effectLst>
            </a:endParaRPr>
          </a:p>
          <a:p>
            <a:pPr>
              <a:lnSpc>
                <a:spcPct val="80000"/>
              </a:lnSpc>
              <a:buClr>
                <a:srgbClr val="FF66FF"/>
              </a:buClr>
              <a:defRPr/>
            </a:pPr>
            <a:r>
              <a:rPr lang="sk-SK" sz="2400" dirty="0" smtClean="0">
                <a:solidFill>
                  <a:srgbClr val="003399"/>
                </a:solidFill>
                <a:effectLst>
                  <a:outerShdw blurRad="38100" dist="38100" dir="2700000" algn="tl">
                    <a:srgbClr val="000000"/>
                  </a:outerShdw>
                </a:effectLst>
              </a:rPr>
              <a:t>Vymedzenie útvarov podzemných vôd  101  </a:t>
            </a:r>
            <a:r>
              <a:rPr lang="sk-SK" sz="1200" dirty="0" smtClean="0">
                <a:solidFill>
                  <a:srgbClr val="003399"/>
                </a:solidFill>
                <a:effectLst>
                  <a:outerShdw blurRad="38100" dist="38100" dir="2700000" algn="tl">
                    <a:srgbClr val="000000"/>
                  </a:outerShdw>
                </a:effectLst>
              </a:rPr>
              <a:t>(16 Q + 59 PQ + 26 GT)</a:t>
            </a:r>
          </a:p>
          <a:p>
            <a:pPr>
              <a:lnSpc>
                <a:spcPct val="80000"/>
              </a:lnSpc>
              <a:buClr>
                <a:srgbClr val="FF66FF"/>
              </a:buClr>
              <a:defRPr/>
            </a:pPr>
            <a:endParaRPr lang="sk-SK" sz="1200" dirty="0" smtClean="0">
              <a:solidFill>
                <a:srgbClr val="003399"/>
              </a:solidFill>
              <a:effectLst>
                <a:outerShdw blurRad="38100" dist="38100" dir="2700000" algn="tl">
                  <a:srgbClr val="000000"/>
                </a:outerShdw>
              </a:effectLst>
            </a:endParaRPr>
          </a:p>
          <a:p>
            <a:pPr>
              <a:lnSpc>
                <a:spcPct val="80000"/>
              </a:lnSpc>
              <a:buClr>
                <a:srgbClr val="FF66FF"/>
              </a:buClr>
              <a:defRPr/>
            </a:pPr>
            <a:r>
              <a:rPr lang="sk-SK" sz="2400" dirty="0" smtClean="0">
                <a:solidFill>
                  <a:srgbClr val="003399"/>
                </a:solidFill>
                <a:effectLst>
                  <a:outerShdw blurRad="38100" dist="38100" dir="2700000" algn="tl">
                    <a:srgbClr val="000000"/>
                  </a:outerShdw>
                </a:effectLst>
              </a:rPr>
              <a:t>Zlý kvantitatívny stav			5 útvarov</a:t>
            </a:r>
          </a:p>
          <a:p>
            <a:pPr>
              <a:lnSpc>
                <a:spcPct val="80000"/>
              </a:lnSpc>
              <a:buClr>
                <a:srgbClr val="FF66FF"/>
              </a:buClr>
              <a:defRPr/>
            </a:pPr>
            <a:r>
              <a:rPr lang="sk-SK" sz="2400" dirty="0" smtClean="0">
                <a:solidFill>
                  <a:srgbClr val="003399"/>
                </a:solidFill>
                <a:effectLst>
                  <a:outerShdw blurRad="38100" dist="38100" dir="2700000" algn="tl">
                    <a:srgbClr val="000000"/>
                  </a:outerShdw>
                </a:effectLst>
              </a:rPr>
              <a:t>Zlý chemický stav				13 útvarov</a:t>
            </a:r>
          </a:p>
        </p:txBody>
      </p:sp>
    </p:spTree>
    <p:extLst>
      <p:ext uri="{BB962C8B-B14F-4D97-AF65-F5344CB8AC3E}">
        <p14:creationId xmlns:p14="http://schemas.microsoft.com/office/powerpoint/2010/main" xmlns="" val="3939549042"/>
      </p:ext>
    </p:extLst>
  </p:cSld>
  <p:clrMapOvr>
    <a:masterClrMapping/>
  </p:clrMapOvr>
  <p:transition>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ChangeArrowheads="1"/>
          </p:cNvSpPr>
          <p:nvPr/>
        </p:nvSpPr>
        <p:spPr bwMode="auto">
          <a:xfrm>
            <a:off x="0" y="17145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sk-SK"/>
          </a:p>
        </p:txBody>
      </p:sp>
      <p:graphicFrame>
        <p:nvGraphicFramePr>
          <p:cNvPr id="5123" name="Object 4"/>
          <p:cNvGraphicFramePr>
            <a:graphicFrameLocks noChangeAspect="1"/>
          </p:cNvGraphicFramePr>
          <p:nvPr/>
        </p:nvGraphicFramePr>
        <p:xfrm>
          <a:off x="0" y="-1588"/>
          <a:ext cx="9144000" cy="6859588"/>
        </p:xfrm>
        <a:graphic>
          <a:graphicData uri="http://schemas.openxmlformats.org/presentationml/2006/ole">
            <p:oleObj spid="_x0000_s5129" name="Snímka" r:id="rId3" imgW="4572139" imgH="3429123" progId="PowerPoint.Slide.8">
              <p:embed/>
            </p:oleObj>
          </a:graphicData>
        </a:graphic>
      </p:graphicFrame>
      <p:sp>
        <p:nvSpPr>
          <p:cNvPr id="5124" name="Text Box 6"/>
          <p:cNvSpPr txBox="1">
            <a:spLocks noChangeArrowheads="1"/>
          </p:cNvSpPr>
          <p:nvPr/>
        </p:nvSpPr>
        <p:spPr bwMode="auto">
          <a:xfrm>
            <a:off x="1979613" y="2420938"/>
            <a:ext cx="43211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sk-SK" sz="3200"/>
          </a:p>
        </p:txBody>
      </p:sp>
      <p:sp>
        <p:nvSpPr>
          <p:cNvPr id="5125" name="Text Box 7"/>
          <p:cNvSpPr txBox="1">
            <a:spLocks noChangeArrowheads="1"/>
          </p:cNvSpPr>
          <p:nvPr/>
        </p:nvSpPr>
        <p:spPr bwMode="auto">
          <a:xfrm>
            <a:off x="2700338" y="2565400"/>
            <a:ext cx="3240087"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sk-SK" sz="3200">
                <a:latin typeface="Albertus Extra Bold" pitchFamily="34" charset="0"/>
              </a:rPr>
              <a:t>OBSAH</a:t>
            </a:r>
          </a:p>
        </p:txBody>
      </p:sp>
      <p:sp>
        <p:nvSpPr>
          <p:cNvPr id="5126" name="Text Box 8"/>
          <p:cNvSpPr txBox="1">
            <a:spLocks noChangeArrowheads="1"/>
          </p:cNvSpPr>
          <p:nvPr/>
        </p:nvSpPr>
        <p:spPr bwMode="auto">
          <a:xfrm>
            <a:off x="2411413" y="3644900"/>
            <a:ext cx="6732587"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buFontTx/>
              <a:buAutoNum type="arabicPeriod"/>
            </a:pPr>
            <a:r>
              <a:rPr lang="sk-SK" b="1">
                <a:solidFill>
                  <a:srgbClr val="DDDDDD"/>
                </a:solidFill>
                <a:latin typeface="Albertus Extra Bold" pitchFamily="34" charset="0"/>
              </a:rPr>
              <a:t>Legislatíva a základné informácie o podzemných vodách</a:t>
            </a:r>
          </a:p>
          <a:p>
            <a:pPr eaLnBrk="1" hangingPunct="1">
              <a:spcBef>
                <a:spcPct val="50000"/>
              </a:spcBef>
              <a:buFontTx/>
              <a:buAutoNum type="arabicPeriod"/>
            </a:pPr>
            <a:r>
              <a:rPr lang="sk-SK" b="1">
                <a:solidFill>
                  <a:srgbClr val="DDDDDD"/>
                </a:solidFill>
                <a:latin typeface="Albertus Extra Bold" pitchFamily="34" charset="0"/>
              </a:rPr>
              <a:t>Stav podzemných vôd v SR</a:t>
            </a:r>
          </a:p>
          <a:p>
            <a:pPr eaLnBrk="1" hangingPunct="1">
              <a:spcBef>
                <a:spcPct val="50000"/>
              </a:spcBef>
              <a:buFontTx/>
              <a:buAutoNum type="arabicPeriod"/>
            </a:pPr>
            <a:r>
              <a:rPr lang="sk-SK" b="1">
                <a:solidFill>
                  <a:srgbClr val="DDDDDD"/>
                </a:solidFill>
                <a:latin typeface="Albertus Extra Bold" pitchFamily="34" charset="0"/>
              </a:rPr>
              <a:t>Ohrozenie množstva a režimu podzemných vôd</a:t>
            </a:r>
          </a:p>
          <a:p>
            <a:pPr eaLnBrk="1" hangingPunct="1">
              <a:spcBef>
                <a:spcPct val="50000"/>
              </a:spcBef>
              <a:buFontTx/>
              <a:buAutoNum type="arabicPeriod"/>
            </a:pPr>
            <a:r>
              <a:rPr lang="sk-SK" b="1">
                <a:solidFill>
                  <a:srgbClr val="DDDDDD"/>
                </a:solidFill>
                <a:latin typeface="Albertus Extra Bold" pitchFamily="34" charset="0"/>
              </a:rPr>
              <a:t>Ohrozenie kvality podzemných vôd</a:t>
            </a:r>
          </a:p>
          <a:p>
            <a:pPr eaLnBrk="1" hangingPunct="1">
              <a:spcBef>
                <a:spcPct val="50000"/>
              </a:spcBef>
              <a:buFontTx/>
              <a:buAutoNum type="arabicPeriod"/>
            </a:pPr>
            <a:r>
              <a:rPr lang="sk-SK" b="1">
                <a:solidFill>
                  <a:srgbClr val="DDDDDD"/>
                </a:solidFill>
                <a:latin typeface="Albertus Extra Bold" pitchFamily="34" charset="0"/>
              </a:rPr>
              <a:t>Vízia  čo ďalej ???</a:t>
            </a:r>
          </a:p>
        </p:txBody>
      </p:sp>
      <p:pic>
        <p:nvPicPr>
          <p:cNvPr id="5127" name="Picture 9"/>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a:stretch>
            <a:fillRect/>
          </a:stretch>
        </p:blipFill>
        <p:spPr bwMode="auto">
          <a:xfrm>
            <a:off x="7524750" y="188913"/>
            <a:ext cx="1420813" cy="1211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116629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endParaRPr lang="sk-SK" smtClean="0"/>
          </a:p>
        </p:txBody>
      </p:sp>
      <p:pic>
        <p:nvPicPr>
          <p:cNvPr id="7"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3491880" y="3140968"/>
            <a:ext cx="5724128" cy="3998138"/>
          </a:xfrm>
          <a:noFill/>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528" y="0"/>
            <a:ext cx="5760640" cy="4024015"/>
          </a:xfrm>
          <a:prstGeom prst="rect">
            <a:avLst/>
          </a:prstGeom>
          <a:noFill/>
          <a:ln w="9525">
            <a:noFill/>
            <a:miter lim="800000"/>
            <a:headEnd/>
            <a:tailEnd/>
          </a:ln>
        </p:spPr>
      </p:pic>
      <p:sp>
        <p:nvSpPr>
          <p:cNvPr id="4" name="BlokTextu 3"/>
          <p:cNvSpPr txBox="1"/>
          <p:nvPr/>
        </p:nvSpPr>
        <p:spPr>
          <a:xfrm>
            <a:off x="5796136" y="1628800"/>
            <a:ext cx="2952328" cy="646331"/>
          </a:xfrm>
          <a:prstGeom prst="rect">
            <a:avLst/>
          </a:prstGeom>
          <a:noFill/>
        </p:spPr>
        <p:txBody>
          <a:bodyPr wrap="square" rtlCol="0">
            <a:spAutoFit/>
          </a:bodyPr>
          <a:lstStyle/>
          <a:p>
            <a:r>
              <a:rPr lang="sk-SK" dirty="0" smtClean="0">
                <a:solidFill>
                  <a:srgbClr val="002060"/>
                </a:solidFill>
              </a:rPr>
              <a:t>Využiteľné množstvá podzemných vôd</a:t>
            </a:r>
            <a:endParaRPr lang="sk-SK" dirty="0">
              <a:solidFill>
                <a:srgbClr val="002060"/>
              </a:solidFill>
            </a:endParaRPr>
          </a:p>
        </p:txBody>
      </p:sp>
      <p:sp>
        <p:nvSpPr>
          <p:cNvPr id="6" name="BlokTextu 5"/>
          <p:cNvSpPr txBox="1"/>
          <p:nvPr/>
        </p:nvSpPr>
        <p:spPr>
          <a:xfrm>
            <a:off x="539552" y="5301208"/>
            <a:ext cx="2808312" cy="369332"/>
          </a:xfrm>
          <a:prstGeom prst="rect">
            <a:avLst/>
          </a:prstGeom>
          <a:noFill/>
        </p:spPr>
        <p:txBody>
          <a:bodyPr wrap="square" rtlCol="0">
            <a:spAutoFit/>
          </a:bodyPr>
          <a:lstStyle/>
          <a:p>
            <a:r>
              <a:rPr lang="sk-SK" dirty="0" smtClean="0">
                <a:solidFill>
                  <a:srgbClr val="002060"/>
                </a:solidFill>
              </a:rPr>
              <a:t>Odbery podzemných vôd</a:t>
            </a:r>
            <a:endParaRPr lang="sk-SK" dirty="0">
              <a:solidFill>
                <a:srgbClr val="002060"/>
              </a:solidFill>
            </a:endParaRPr>
          </a:p>
        </p:txBody>
      </p:sp>
    </p:spTree>
    <p:extLst>
      <p:ext uri="{BB962C8B-B14F-4D97-AF65-F5344CB8AC3E}">
        <p14:creationId xmlns:p14="http://schemas.microsoft.com/office/powerpoint/2010/main" xmlns="" val="14105556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Zástupný symbol čísla snímky 5"/>
          <p:cNvSpPr>
            <a:spLocks noGrp="1"/>
          </p:cNvSpPr>
          <p:nvPr>
            <p:ph type="sldNum" sz="quarter" idx="12"/>
          </p:nvPr>
        </p:nvSpPr>
        <p:spPr/>
        <p:txBody>
          <a:bodyPr/>
          <a:lstStyle/>
          <a:p>
            <a:fld id="{EE82F99C-1601-44F4-BF17-56E3806EA48A}" type="slidenum">
              <a:rPr lang="en-GB"/>
              <a:pPr/>
              <a:t>21</a:t>
            </a:fld>
            <a:endParaRPr lang="en-GB"/>
          </a:p>
        </p:txBody>
      </p:sp>
      <p:graphicFrame>
        <p:nvGraphicFramePr>
          <p:cNvPr id="342253" name="Group 237"/>
          <p:cNvGraphicFramePr>
            <a:graphicFrameLocks noGrp="1"/>
          </p:cNvGraphicFramePr>
          <p:nvPr>
            <p:ph idx="1"/>
          </p:nvPr>
        </p:nvGraphicFramePr>
        <p:xfrm>
          <a:off x="914400" y="1905000"/>
          <a:ext cx="7772400" cy="4038600"/>
        </p:xfrm>
        <a:graphic>
          <a:graphicData uri="http://schemas.openxmlformats.org/drawingml/2006/table">
            <a:tbl>
              <a:tblPr/>
              <a:tblGrid>
                <a:gridCol w="1081088"/>
                <a:gridCol w="2400300"/>
                <a:gridCol w="1031875"/>
                <a:gridCol w="1031875"/>
                <a:gridCol w="1219200"/>
                <a:gridCol w="1008062"/>
              </a:tblGrid>
              <a:tr h="736600">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800" b="1" i="0" u="none" strike="noStrike" cap="none" normalizeH="0" baseline="0" smtClean="0">
                          <a:ln>
                            <a:noFill/>
                          </a:ln>
                          <a:solidFill>
                            <a:srgbClr val="000000"/>
                          </a:solidFill>
                          <a:effectLst/>
                          <a:latin typeface="Tahoma" pitchFamily="34" charset="0"/>
                          <a:cs typeface="Arial" pitchFamily="34" charset="0"/>
                        </a:rPr>
                        <a:t>Kód útvaru</a:t>
                      </a:r>
                      <a:endParaRPr kumimoji="1" lang="sk-SK" sz="2400" b="0" i="0" u="none" strike="noStrike" cap="none" normalizeH="0" baseline="0" smtClean="0">
                        <a:ln>
                          <a:noFill/>
                        </a:ln>
                        <a:solidFill>
                          <a:schemeClr val="tx1"/>
                        </a:solidFill>
                        <a:effectLst/>
                        <a:latin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800" b="1" i="0" u="none" strike="noStrike" cap="none" normalizeH="0" baseline="0" smtClean="0">
                          <a:ln>
                            <a:noFill/>
                          </a:ln>
                          <a:solidFill>
                            <a:srgbClr val="000000"/>
                          </a:solidFill>
                          <a:effectLst/>
                          <a:latin typeface="Tahoma" pitchFamily="34" charset="0"/>
                          <a:cs typeface="Arial" pitchFamily="34" charset="0"/>
                        </a:rPr>
                        <a:t>Názov  útvaru</a:t>
                      </a:r>
                      <a:endParaRPr kumimoji="1" lang="sk-SK" sz="2400" b="0" i="0" u="none" strike="noStrike" cap="none" normalizeH="0" baseline="0" smtClean="0">
                        <a:ln>
                          <a:noFill/>
                        </a:ln>
                        <a:solidFill>
                          <a:schemeClr val="tx1"/>
                        </a:solidFill>
                        <a:effectLst/>
                        <a:latin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600" b="1" i="0" u="none" strike="noStrike" cap="none" normalizeH="0" baseline="0" smtClean="0">
                          <a:ln>
                            <a:noFill/>
                          </a:ln>
                          <a:solidFill>
                            <a:srgbClr val="000000"/>
                          </a:solidFill>
                          <a:effectLst/>
                          <a:latin typeface="Tahoma" pitchFamily="34" charset="0"/>
                          <a:cs typeface="Arial" pitchFamily="34" charset="0"/>
                        </a:rPr>
                        <a:t>HODNOTENIE  A</a:t>
                      </a:r>
                      <a:endParaRPr kumimoji="1" lang="sk-SK" sz="1000" b="0" i="0" u="none" strike="noStrike" cap="none" normalizeH="0" baseline="0" smtClean="0">
                        <a:ln>
                          <a:noFill/>
                        </a:ln>
                        <a:solidFill>
                          <a:schemeClr val="tx1"/>
                        </a:solidFill>
                        <a:effectLst/>
                        <a:latin typeface="Times New Roman" pitchFamily="18" charset="0"/>
                        <a:cs typeface="Arial" pitchFamily="34" charset="0"/>
                      </a:endParaRPr>
                    </a:p>
                    <a:p>
                      <a:pPr marL="381000" marR="0" lvl="0" indent="-381000" algn="ctr" defTabSz="914400" rtl="0" eaLnBrk="0" fontAlgn="base" latinLnBrk="0" hangingPunct="0">
                        <a:lnSpc>
                          <a:spcPct val="100000"/>
                        </a:lnSpc>
                        <a:spcBef>
                          <a:spcPct val="0"/>
                        </a:spcBef>
                        <a:spcAft>
                          <a:spcPct val="0"/>
                        </a:spcAft>
                        <a:buClrTx/>
                        <a:buSzTx/>
                        <a:buFontTx/>
                        <a:buNone/>
                        <a:tabLst/>
                      </a:pPr>
                      <a:endParaRPr kumimoji="1" lang="sk-SK" sz="700" b="0" i="0" u="none" strike="noStrike" cap="none" normalizeH="0" baseline="0" smtClean="0">
                        <a:ln>
                          <a:noFill/>
                        </a:ln>
                        <a:solidFill>
                          <a:srgbClr val="000000"/>
                        </a:solidFill>
                        <a:effectLst/>
                        <a:latin typeface="Tahoma" pitchFamily="34" charset="0"/>
                        <a:cs typeface="Arial" pitchFamily="34" charset="0"/>
                      </a:endParaRPr>
                    </a:p>
                    <a:p>
                      <a:pPr marL="381000" marR="0" lvl="0" indent="-381000" algn="ctr" defTabSz="914400" rtl="0" eaLnBrk="0" fontAlgn="base" latinLnBrk="0" hangingPunct="0">
                        <a:lnSpc>
                          <a:spcPct val="100000"/>
                        </a:lnSpc>
                        <a:spcBef>
                          <a:spcPct val="0"/>
                        </a:spcBef>
                        <a:spcAft>
                          <a:spcPct val="0"/>
                        </a:spcAft>
                        <a:buClrTx/>
                        <a:buSzTx/>
                        <a:buFontTx/>
                        <a:buNone/>
                        <a:tabLst/>
                      </a:pPr>
                      <a:r>
                        <a:rPr kumimoji="1" lang="sk-SK" sz="700" b="0" i="0" u="none" strike="noStrike" cap="none" normalizeH="0" baseline="0" smtClean="0">
                          <a:ln>
                            <a:noFill/>
                          </a:ln>
                          <a:solidFill>
                            <a:srgbClr val="000000"/>
                          </a:solidFill>
                          <a:effectLst/>
                          <a:latin typeface="Tahoma" pitchFamily="34" charset="0"/>
                          <a:cs typeface="Arial" pitchFamily="34" charset="0"/>
                        </a:rPr>
                        <a:t>BILANČNÉ</a:t>
                      </a:r>
                      <a:r>
                        <a:rPr kumimoji="1" lang="sk-SK" sz="700" b="0" i="0" u="none" strike="noStrike" cap="none" normalizeH="0" baseline="0" smtClean="0">
                          <a:ln>
                            <a:noFill/>
                          </a:ln>
                          <a:solidFill>
                            <a:srgbClr val="000000"/>
                          </a:solidFill>
                          <a:effectLst/>
                          <a:latin typeface="Tahoma" pitchFamily="34" charset="0"/>
                          <a:cs typeface="Tahoma" pitchFamily="34" charset="0"/>
                        </a:rPr>
                        <a:t> </a:t>
                      </a:r>
                    </a:p>
                    <a:p>
                      <a:pPr marL="381000" marR="0" lvl="0" indent="-381000" algn="ctr" defTabSz="914400" rtl="0" eaLnBrk="0" fontAlgn="base" latinLnBrk="0" hangingPunct="0">
                        <a:lnSpc>
                          <a:spcPct val="100000"/>
                        </a:lnSpc>
                        <a:spcBef>
                          <a:spcPct val="0"/>
                        </a:spcBef>
                        <a:spcAft>
                          <a:spcPct val="0"/>
                        </a:spcAft>
                        <a:buClrTx/>
                        <a:buSzTx/>
                        <a:buFontTx/>
                        <a:buNone/>
                        <a:tabLst/>
                      </a:pPr>
                      <a:r>
                        <a:rPr kumimoji="1" lang="sk-SK" sz="700" b="0" i="0" u="none" strike="noStrike" cap="none" normalizeH="0" baseline="0" smtClean="0">
                          <a:ln>
                            <a:noFill/>
                          </a:ln>
                          <a:solidFill>
                            <a:srgbClr val="000000"/>
                          </a:solidFill>
                          <a:effectLst/>
                          <a:latin typeface="Tahoma" pitchFamily="34" charset="0"/>
                          <a:cs typeface="Tahoma" pitchFamily="34" charset="0"/>
                        </a:rPr>
                        <a:t>H</a:t>
                      </a:r>
                      <a:r>
                        <a:rPr kumimoji="1" lang="sk-SK" sz="700" b="0" i="0" u="none" strike="noStrike" cap="none" normalizeH="0" baseline="0" smtClean="0">
                          <a:ln>
                            <a:noFill/>
                          </a:ln>
                          <a:solidFill>
                            <a:srgbClr val="000000"/>
                          </a:solidFill>
                          <a:effectLst/>
                          <a:latin typeface="Tahoma" pitchFamily="34" charset="0"/>
                          <a:cs typeface="Times New Roman" pitchFamily="18" charset="0"/>
                        </a:rPr>
                        <a:t>ODNOTENIE </a:t>
                      </a:r>
                      <a:endParaRPr kumimoji="1" lang="sk-SK" sz="700" b="0" i="0" u="none" strike="noStrike" cap="none" normalizeH="0" baseline="0" smtClean="0">
                        <a:ln>
                          <a:noFill/>
                        </a:ln>
                        <a:solidFill>
                          <a:srgbClr val="000000"/>
                        </a:solidFill>
                        <a:effectLst/>
                        <a:latin typeface="Tahoma" pitchFamily="34" charset="0"/>
                        <a:cs typeface="Tahoma" pitchFamily="34" charset="0"/>
                      </a:endParaRPr>
                    </a:p>
                    <a:p>
                      <a:pPr marL="381000" marR="0" lvl="0" indent="-381000" algn="ctr" defTabSz="914400" rtl="0" eaLnBrk="0" fontAlgn="base" latinLnBrk="0" hangingPunct="0">
                        <a:lnSpc>
                          <a:spcPct val="100000"/>
                        </a:lnSpc>
                        <a:spcBef>
                          <a:spcPct val="0"/>
                        </a:spcBef>
                        <a:spcAft>
                          <a:spcPct val="0"/>
                        </a:spcAft>
                        <a:buClrTx/>
                        <a:buSzTx/>
                        <a:buFontTx/>
                        <a:buNone/>
                        <a:tabLst/>
                      </a:pPr>
                      <a:r>
                        <a:rPr kumimoji="1" lang="sk-SK" sz="700" b="0" i="0" u="none" strike="noStrike" cap="none" normalizeH="0" baseline="0" smtClean="0">
                          <a:ln>
                            <a:noFill/>
                          </a:ln>
                          <a:solidFill>
                            <a:srgbClr val="000000"/>
                          </a:solidFill>
                          <a:effectLst/>
                          <a:latin typeface="Tahoma" pitchFamily="34" charset="0"/>
                          <a:cs typeface="Times New Roman" pitchFamily="18" charset="0"/>
                        </a:rPr>
                        <a:t>PODZEMNÝCH VÔD</a:t>
                      </a:r>
                      <a:endParaRPr kumimoji="1" lang="sk-SK" sz="2400" b="0" i="0" u="none" strike="noStrike" cap="none" normalizeH="0" baseline="0" smtClean="0">
                        <a:ln>
                          <a:noFill/>
                        </a:ln>
                        <a:solidFill>
                          <a:schemeClr val="tx1"/>
                        </a:solidFill>
                        <a:effectLst/>
                        <a:latin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600" b="1" i="0" u="none" strike="noStrike" cap="none" normalizeH="0" baseline="0" smtClean="0">
                          <a:ln>
                            <a:noFill/>
                          </a:ln>
                          <a:solidFill>
                            <a:srgbClr val="000000"/>
                          </a:solidFill>
                          <a:effectLst/>
                          <a:latin typeface="Tahoma" pitchFamily="34" charset="0"/>
                          <a:cs typeface="Arial" pitchFamily="34" charset="0"/>
                        </a:rPr>
                        <a:t>HODNOTENIE  B</a:t>
                      </a:r>
                    </a:p>
                    <a:p>
                      <a:pPr marL="381000" marR="0" lvl="0" indent="-381000" algn="ctr" defTabSz="914400" rtl="0" eaLnBrk="1" fontAlgn="base" latinLnBrk="0" hangingPunct="1">
                        <a:lnSpc>
                          <a:spcPct val="100000"/>
                        </a:lnSpc>
                        <a:spcBef>
                          <a:spcPct val="0"/>
                        </a:spcBef>
                        <a:spcAft>
                          <a:spcPct val="0"/>
                        </a:spcAft>
                        <a:buClrTx/>
                        <a:buSzTx/>
                        <a:buFontTx/>
                        <a:buNone/>
                        <a:tabLst/>
                      </a:pPr>
                      <a:endParaRPr kumimoji="1" lang="sk-SK" sz="1000" b="0" i="0" u="none" strike="noStrike" cap="none" normalizeH="0" baseline="0" smtClean="0">
                        <a:ln>
                          <a:noFill/>
                        </a:ln>
                        <a:solidFill>
                          <a:schemeClr val="tx1"/>
                        </a:solidFill>
                        <a:effectLst/>
                        <a:latin typeface="Times New Roman" pitchFamily="18" charset="0"/>
                        <a:cs typeface="Arial" pitchFamily="34" charset="0"/>
                      </a:endParaRPr>
                    </a:p>
                    <a:p>
                      <a:pPr marL="381000" marR="0" lvl="0" indent="-381000" algn="ctr" defTabSz="914400" rtl="0" eaLnBrk="0" fontAlgn="base" latinLnBrk="0" hangingPunct="0">
                        <a:lnSpc>
                          <a:spcPct val="100000"/>
                        </a:lnSpc>
                        <a:spcBef>
                          <a:spcPct val="0"/>
                        </a:spcBef>
                        <a:spcAft>
                          <a:spcPct val="0"/>
                        </a:spcAft>
                        <a:buClrTx/>
                        <a:buSzTx/>
                        <a:buFontTx/>
                        <a:buNone/>
                        <a:tabLst/>
                      </a:pPr>
                      <a:r>
                        <a:rPr kumimoji="1" lang="sk-SK" sz="700" b="0" i="0" u="none" strike="noStrike" cap="none" normalizeH="0" baseline="0" smtClean="0">
                          <a:ln>
                            <a:noFill/>
                          </a:ln>
                          <a:solidFill>
                            <a:srgbClr val="000000"/>
                          </a:solidFill>
                          <a:effectLst/>
                          <a:latin typeface="Tahoma" pitchFamily="34" charset="0"/>
                          <a:cs typeface="Arial" pitchFamily="34" charset="0"/>
                        </a:rPr>
                        <a:t>HODNOTENIE</a:t>
                      </a:r>
                      <a:endParaRPr kumimoji="1" lang="sk-SK" sz="700" b="0" i="0" u="none" strike="noStrike" cap="none" normalizeH="0" baseline="0" smtClean="0">
                        <a:ln>
                          <a:noFill/>
                        </a:ln>
                        <a:solidFill>
                          <a:srgbClr val="000000"/>
                        </a:solidFill>
                        <a:effectLst/>
                        <a:latin typeface="Tahoma" pitchFamily="34" charset="0"/>
                        <a:cs typeface="Tahoma" pitchFamily="34" charset="0"/>
                      </a:endParaRPr>
                    </a:p>
                    <a:p>
                      <a:pPr marL="381000" marR="0" lvl="0" indent="-381000" algn="ctr" defTabSz="914400" rtl="0" eaLnBrk="0" fontAlgn="base" latinLnBrk="0" hangingPunct="0">
                        <a:lnSpc>
                          <a:spcPct val="100000"/>
                        </a:lnSpc>
                        <a:spcBef>
                          <a:spcPct val="0"/>
                        </a:spcBef>
                        <a:spcAft>
                          <a:spcPct val="0"/>
                        </a:spcAft>
                        <a:buClrTx/>
                        <a:buSzTx/>
                        <a:buFontTx/>
                        <a:buNone/>
                        <a:tabLst/>
                      </a:pPr>
                      <a:r>
                        <a:rPr kumimoji="1" lang="sk-SK" sz="700" b="0" i="0" u="none" strike="noStrike" cap="none" normalizeH="0" baseline="0" smtClean="0">
                          <a:ln>
                            <a:noFill/>
                          </a:ln>
                          <a:solidFill>
                            <a:srgbClr val="000000"/>
                          </a:solidFill>
                          <a:effectLst/>
                          <a:latin typeface="Tahoma" pitchFamily="34" charset="0"/>
                          <a:cs typeface="Times New Roman" pitchFamily="18" charset="0"/>
                        </a:rPr>
                        <a:t> ZMIEN REŽIMU</a:t>
                      </a:r>
                      <a:r>
                        <a:rPr kumimoji="1" lang="sk-SK" sz="700" b="0" i="0" u="none" strike="noStrike" cap="none" normalizeH="0" baseline="0" smtClean="0">
                          <a:ln>
                            <a:noFill/>
                          </a:ln>
                          <a:solidFill>
                            <a:srgbClr val="000000"/>
                          </a:solidFill>
                          <a:effectLst/>
                          <a:latin typeface="Tahoma" pitchFamily="34" charset="0"/>
                          <a:cs typeface="Tahoma" pitchFamily="34" charset="0"/>
                        </a:rPr>
                        <a:t> </a:t>
                      </a:r>
                    </a:p>
                    <a:p>
                      <a:pPr marL="381000" marR="0" lvl="0" indent="-381000" algn="ctr" defTabSz="914400" rtl="0" eaLnBrk="0" fontAlgn="base" latinLnBrk="0" hangingPunct="0">
                        <a:lnSpc>
                          <a:spcPct val="100000"/>
                        </a:lnSpc>
                        <a:spcBef>
                          <a:spcPct val="0"/>
                        </a:spcBef>
                        <a:spcAft>
                          <a:spcPct val="0"/>
                        </a:spcAft>
                        <a:buClrTx/>
                        <a:buSzTx/>
                        <a:buFontTx/>
                        <a:buNone/>
                        <a:tabLst/>
                      </a:pPr>
                      <a:r>
                        <a:rPr kumimoji="1" lang="sk-SK" sz="700" b="0" i="0" u="none" strike="noStrike" cap="none" normalizeH="0" baseline="0" smtClean="0">
                          <a:ln>
                            <a:noFill/>
                          </a:ln>
                          <a:solidFill>
                            <a:srgbClr val="000000"/>
                          </a:solidFill>
                          <a:effectLst/>
                          <a:latin typeface="Tahoma" pitchFamily="34" charset="0"/>
                          <a:cs typeface="Times New Roman" pitchFamily="18" charset="0"/>
                        </a:rPr>
                        <a:t>PODZEMNÝCH VÔD</a:t>
                      </a:r>
                      <a:endParaRPr kumimoji="1" lang="sk-SK" sz="2400" b="0" i="0" u="none" strike="noStrike" cap="none" normalizeH="0" baseline="0" smtClean="0">
                        <a:ln>
                          <a:noFill/>
                        </a:ln>
                        <a:solidFill>
                          <a:schemeClr val="tx1"/>
                        </a:solidFill>
                        <a:effectLst/>
                        <a:latin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600" b="1" i="0" u="none" strike="noStrike" cap="none" normalizeH="0" baseline="0" smtClean="0">
                          <a:ln>
                            <a:noFill/>
                          </a:ln>
                          <a:solidFill>
                            <a:srgbClr val="000000"/>
                          </a:solidFill>
                          <a:effectLst/>
                          <a:latin typeface="Tahoma" pitchFamily="34" charset="0"/>
                          <a:cs typeface="Arial" pitchFamily="34" charset="0"/>
                        </a:rPr>
                        <a:t>HODNOTENIE  C</a:t>
                      </a:r>
                      <a:endParaRPr kumimoji="1" lang="sk-SK" sz="1000" b="0" i="0" u="none" strike="noStrike" cap="none" normalizeH="0" baseline="0" smtClean="0">
                        <a:ln>
                          <a:noFill/>
                        </a:ln>
                        <a:solidFill>
                          <a:schemeClr val="tx1"/>
                        </a:solidFill>
                        <a:effectLst/>
                        <a:latin typeface="Times New Roman" pitchFamily="18" charset="0"/>
                        <a:cs typeface="Arial" pitchFamily="34" charset="0"/>
                      </a:endParaRPr>
                    </a:p>
                    <a:p>
                      <a:pPr marL="381000" marR="0" lvl="0" indent="-381000" algn="ctr" defTabSz="914400" rtl="0" eaLnBrk="0" fontAlgn="base" latinLnBrk="0" hangingPunct="0">
                        <a:lnSpc>
                          <a:spcPct val="100000"/>
                        </a:lnSpc>
                        <a:spcBef>
                          <a:spcPct val="0"/>
                        </a:spcBef>
                        <a:spcAft>
                          <a:spcPct val="0"/>
                        </a:spcAft>
                        <a:buClrTx/>
                        <a:buSzTx/>
                        <a:buFontTx/>
                        <a:buNone/>
                        <a:tabLst/>
                      </a:pPr>
                      <a:endParaRPr kumimoji="1" lang="sk-SK" sz="700" b="0" i="0" u="none" strike="noStrike" cap="none" normalizeH="0" baseline="0" smtClean="0">
                        <a:ln>
                          <a:noFill/>
                        </a:ln>
                        <a:solidFill>
                          <a:srgbClr val="000000"/>
                        </a:solidFill>
                        <a:effectLst/>
                        <a:latin typeface="Tahoma" pitchFamily="34" charset="0"/>
                        <a:cs typeface="Arial" pitchFamily="34" charset="0"/>
                      </a:endParaRPr>
                    </a:p>
                    <a:p>
                      <a:pPr marL="381000" marR="0" lvl="0" indent="-381000" algn="ctr" defTabSz="914400" rtl="0" eaLnBrk="0" fontAlgn="base" latinLnBrk="0" hangingPunct="0">
                        <a:lnSpc>
                          <a:spcPct val="100000"/>
                        </a:lnSpc>
                        <a:spcBef>
                          <a:spcPct val="0"/>
                        </a:spcBef>
                        <a:spcAft>
                          <a:spcPct val="0"/>
                        </a:spcAft>
                        <a:buClrTx/>
                        <a:buSzTx/>
                        <a:buFontTx/>
                        <a:buNone/>
                        <a:tabLst/>
                      </a:pPr>
                      <a:r>
                        <a:rPr kumimoji="1" lang="sk-SK" sz="700" b="0" i="0" u="none" strike="noStrike" cap="none" normalizeH="0" baseline="0" smtClean="0">
                          <a:ln>
                            <a:noFill/>
                          </a:ln>
                          <a:solidFill>
                            <a:srgbClr val="000000"/>
                          </a:solidFill>
                          <a:effectLst/>
                          <a:latin typeface="Tahoma" pitchFamily="34" charset="0"/>
                          <a:cs typeface="Arial" pitchFamily="34" charset="0"/>
                        </a:rPr>
                        <a:t>HODNOTENIE ODBEROV </a:t>
                      </a:r>
                      <a:endParaRPr kumimoji="1" lang="sk-SK" sz="700" b="0" i="0" u="none" strike="noStrike" cap="none" normalizeH="0" baseline="0" smtClean="0">
                        <a:ln>
                          <a:noFill/>
                        </a:ln>
                        <a:solidFill>
                          <a:srgbClr val="000000"/>
                        </a:solidFill>
                        <a:effectLst/>
                        <a:latin typeface="Tahoma" pitchFamily="34" charset="0"/>
                        <a:cs typeface="Tahoma" pitchFamily="34" charset="0"/>
                      </a:endParaRPr>
                    </a:p>
                    <a:p>
                      <a:pPr marL="381000" marR="0" lvl="0" indent="-381000" algn="ctr" defTabSz="914400" rtl="0" eaLnBrk="0" fontAlgn="base" latinLnBrk="0" hangingPunct="0">
                        <a:lnSpc>
                          <a:spcPct val="100000"/>
                        </a:lnSpc>
                        <a:spcBef>
                          <a:spcPct val="0"/>
                        </a:spcBef>
                        <a:spcAft>
                          <a:spcPct val="0"/>
                        </a:spcAft>
                        <a:buClrTx/>
                        <a:buSzTx/>
                        <a:buFontTx/>
                        <a:buNone/>
                        <a:tabLst/>
                      </a:pPr>
                      <a:r>
                        <a:rPr kumimoji="1" lang="sk-SK" sz="700" b="0" i="0" u="none" strike="noStrike" cap="none" normalizeH="0" baseline="0" smtClean="0">
                          <a:ln>
                            <a:noFill/>
                          </a:ln>
                          <a:solidFill>
                            <a:srgbClr val="000000"/>
                          </a:solidFill>
                          <a:effectLst/>
                          <a:latin typeface="Tahoma" pitchFamily="34" charset="0"/>
                          <a:cs typeface="Times New Roman" pitchFamily="18" charset="0"/>
                        </a:rPr>
                        <a:t>PZV NA STAV  ÚTVAROV</a:t>
                      </a:r>
                      <a:endParaRPr kumimoji="1" lang="sk-SK" sz="700" b="0" i="0" u="none" strike="noStrike" cap="none" normalizeH="0" baseline="0" smtClean="0">
                        <a:ln>
                          <a:noFill/>
                        </a:ln>
                        <a:solidFill>
                          <a:srgbClr val="000000"/>
                        </a:solidFill>
                        <a:effectLst/>
                        <a:latin typeface="Tahoma" pitchFamily="34" charset="0"/>
                        <a:cs typeface="Tahoma" pitchFamily="34" charset="0"/>
                      </a:endParaRPr>
                    </a:p>
                    <a:p>
                      <a:pPr marL="381000" marR="0" lvl="0" indent="-381000" algn="ctr" defTabSz="914400" rtl="0" eaLnBrk="0" fontAlgn="base" latinLnBrk="0" hangingPunct="0">
                        <a:lnSpc>
                          <a:spcPct val="100000"/>
                        </a:lnSpc>
                        <a:spcBef>
                          <a:spcPct val="0"/>
                        </a:spcBef>
                        <a:spcAft>
                          <a:spcPct val="0"/>
                        </a:spcAft>
                        <a:buClrTx/>
                        <a:buSzTx/>
                        <a:buFontTx/>
                        <a:buNone/>
                        <a:tabLst/>
                      </a:pPr>
                      <a:r>
                        <a:rPr kumimoji="1" lang="sk-SK" sz="700" b="0" i="0" u="none" strike="noStrike" cap="none" normalizeH="0" baseline="0" smtClean="0">
                          <a:ln>
                            <a:noFill/>
                          </a:ln>
                          <a:solidFill>
                            <a:srgbClr val="000000"/>
                          </a:solidFill>
                          <a:effectLst/>
                          <a:latin typeface="Tahoma" pitchFamily="34" charset="0"/>
                          <a:cs typeface="Times New Roman" pitchFamily="18" charset="0"/>
                        </a:rPr>
                        <a:t> POVRCHOVÝCH VÔD</a:t>
                      </a:r>
                      <a:endParaRPr kumimoji="1" lang="sk-SK" sz="2400" b="0" i="0" u="none" strike="noStrike" cap="none" normalizeH="0" baseline="0" smtClean="0">
                        <a:ln>
                          <a:noFill/>
                        </a:ln>
                        <a:solidFill>
                          <a:schemeClr val="tx1"/>
                        </a:solidFill>
                        <a:effectLst/>
                        <a:latin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0" marR="0" lvl="0" indent="-381000" algn="l" defTabSz="914400" rtl="0" eaLnBrk="1" fontAlgn="base" latinLnBrk="0" hangingPunct="1">
                        <a:lnSpc>
                          <a:spcPct val="100000"/>
                        </a:lnSpc>
                        <a:spcBef>
                          <a:spcPct val="0"/>
                        </a:spcBef>
                        <a:spcAft>
                          <a:spcPct val="0"/>
                        </a:spcAft>
                        <a:buClrTx/>
                        <a:buSzTx/>
                        <a:buFontTx/>
                        <a:buNone/>
                        <a:tabLst/>
                      </a:pPr>
                      <a:endParaRPr kumimoji="1" lang="sk-SK" sz="700" b="1" i="0" u="none" strike="noStrike" cap="none" normalizeH="0" baseline="0" smtClean="0">
                        <a:ln>
                          <a:noFill/>
                        </a:ln>
                        <a:solidFill>
                          <a:srgbClr val="000000"/>
                        </a:solidFill>
                        <a:effectLst/>
                        <a:latin typeface="Tahoma" pitchFamily="34" charset="0"/>
                        <a:cs typeface="Tahoma" pitchFamily="34" charset="0"/>
                      </a:endParaRPr>
                    </a:p>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700" b="1" i="0" u="none" strike="noStrike" cap="none" normalizeH="0" baseline="0" smtClean="0">
                          <a:ln>
                            <a:noFill/>
                          </a:ln>
                          <a:solidFill>
                            <a:srgbClr val="000000"/>
                          </a:solidFill>
                          <a:effectLst/>
                          <a:latin typeface="Tahoma" pitchFamily="34" charset="0"/>
                          <a:cs typeface="Arial" pitchFamily="34" charset="0"/>
                        </a:rPr>
                        <a:t>VÝSLEDNÉ</a:t>
                      </a:r>
                      <a:endParaRPr kumimoji="1" lang="sk-SK" sz="700" b="1" i="0" u="none" strike="noStrike" cap="none" normalizeH="0" baseline="0" smtClean="0">
                        <a:ln>
                          <a:noFill/>
                        </a:ln>
                        <a:solidFill>
                          <a:srgbClr val="000000"/>
                        </a:solidFill>
                        <a:effectLst/>
                        <a:latin typeface="Tahoma" pitchFamily="34" charset="0"/>
                        <a:cs typeface="Tahoma" pitchFamily="34" charset="0"/>
                      </a:endParaRPr>
                    </a:p>
                    <a:p>
                      <a:pPr marL="381000" marR="0" lvl="0" indent="-381000" algn="ctr" defTabSz="914400" rtl="0" eaLnBrk="0" fontAlgn="base" latinLnBrk="0" hangingPunct="0">
                        <a:lnSpc>
                          <a:spcPct val="100000"/>
                        </a:lnSpc>
                        <a:spcBef>
                          <a:spcPct val="0"/>
                        </a:spcBef>
                        <a:spcAft>
                          <a:spcPct val="0"/>
                        </a:spcAft>
                        <a:buClrTx/>
                        <a:buSzTx/>
                        <a:buFontTx/>
                        <a:buNone/>
                        <a:tabLst/>
                      </a:pPr>
                      <a:r>
                        <a:rPr kumimoji="1" lang="sk-SK" sz="700" b="1" i="0" u="none" strike="noStrike" cap="none" normalizeH="0" baseline="0" smtClean="0">
                          <a:ln>
                            <a:noFill/>
                          </a:ln>
                          <a:solidFill>
                            <a:srgbClr val="000000"/>
                          </a:solidFill>
                          <a:effectLst/>
                          <a:latin typeface="Tahoma" pitchFamily="34" charset="0"/>
                          <a:cs typeface="Times New Roman" pitchFamily="18" charset="0"/>
                        </a:rPr>
                        <a:t>HODNOTENIE</a:t>
                      </a:r>
                      <a:endParaRPr kumimoji="1" lang="sk-SK" sz="1000" b="0" i="0" u="none" strike="noStrike" cap="none" normalizeH="0" baseline="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0400">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800" b="1" i="0" u="none" strike="noStrike" cap="none" normalizeH="0" baseline="0" smtClean="0">
                          <a:ln>
                            <a:noFill/>
                          </a:ln>
                          <a:solidFill>
                            <a:schemeClr val="tx1"/>
                          </a:solidFill>
                          <a:effectLst/>
                          <a:latin typeface="Tahoma" pitchFamily="34" charset="0"/>
                          <a:cs typeface="Arial" pitchFamily="34" charset="0"/>
                        </a:rPr>
                        <a:t>SK1001200P</a:t>
                      </a:r>
                      <a:endParaRPr kumimoji="1" lang="sk-SK" sz="2400" b="0" i="0" u="none" strike="noStrike" cap="none" normalizeH="0" baseline="0" smtClean="0">
                        <a:ln>
                          <a:noFill/>
                        </a:ln>
                        <a:solidFill>
                          <a:schemeClr val="tx1"/>
                        </a:solidFill>
                        <a:effectLst/>
                        <a:latin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800" b="0" i="0" u="none" strike="noStrike" cap="none" normalizeH="0" baseline="0" smtClean="0">
                          <a:ln>
                            <a:noFill/>
                          </a:ln>
                          <a:solidFill>
                            <a:srgbClr val="FFFFFF"/>
                          </a:solidFill>
                          <a:effectLst/>
                          <a:latin typeface="Tahoma" pitchFamily="34" charset="0"/>
                          <a:cs typeface="Arial" pitchFamily="34" charset="0"/>
                        </a:rPr>
                        <a:t>Útvar medzizrnových podzemných vôd</a:t>
                      </a:r>
                    </a:p>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800" b="0" i="0" u="none" strike="noStrike" cap="none" normalizeH="0" baseline="0" smtClean="0">
                          <a:ln>
                            <a:noFill/>
                          </a:ln>
                          <a:solidFill>
                            <a:srgbClr val="FFFFFF"/>
                          </a:solidFill>
                          <a:effectLst/>
                          <a:latin typeface="Tahoma" pitchFamily="34" charset="0"/>
                          <a:cs typeface="Arial" pitchFamily="34" charset="0"/>
                        </a:rPr>
                        <a:t> kvartérnych náplavov oblasti povodí Hornád</a:t>
                      </a:r>
                      <a:endParaRPr kumimoji="1" lang="sk-SK" sz="2400" b="0" i="0" u="none" strike="noStrike" cap="none" normalizeH="0" baseline="0" smtClean="0">
                        <a:ln>
                          <a:noFill/>
                        </a:ln>
                        <a:solidFill>
                          <a:schemeClr val="tx1"/>
                        </a:solidFill>
                        <a:effectLst/>
                        <a:latin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1800" b="0" i="0" u="none" strike="noStrike" cap="none" normalizeH="0" baseline="0" smtClean="0">
                          <a:ln>
                            <a:noFill/>
                          </a:ln>
                          <a:solidFill>
                            <a:srgbClr val="00FF00"/>
                          </a:solidFill>
                          <a:effectLst/>
                          <a:latin typeface="Tahoma" pitchFamily="34" charset="0"/>
                          <a:cs typeface="Arial" pitchFamily="34" charset="0"/>
                        </a:rPr>
                        <a:t> </a:t>
                      </a:r>
                      <a:endParaRPr kumimoji="1" lang="sk-SK" sz="2400" b="0" i="0" u="none" strike="noStrike" cap="none" normalizeH="0" baseline="0" smtClean="0">
                        <a:ln>
                          <a:noFill/>
                        </a:ln>
                        <a:solidFill>
                          <a:schemeClr val="tx1"/>
                        </a:solidFill>
                        <a:effectLst/>
                        <a:latin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1800" b="1" i="0" u="none" strike="noStrike" cap="none" normalizeH="0" baseline="0" smtClean="0">
                          <a:ln>
                            <a:noFill/>
                          </a:ln>
                          <a:solidFill>
                            <a:srgbClr val="FF0000"/>
                          </a:solidFill>
                          <a:effectLst/>
                          <a:latin typeface="Tahoma" pitchFamily="34" charset="0"/>
                          <a:cs typeface="Arial" pitchFamily="34" charset="0"/>
                          <a:sym typeface="Wingdings 2" pitchFamily="18" charset="2"/>
                        </a:rPr>
                        <a:t></a:t>
                      </a:r>
                      <a:r>
                        <a:rPr kumimoji="1" lang="sk-SK" sz="1800" b="0" i="0" u="none" strike="noStrike" cap="none" normalizeH="0" baseline="0" smtClean="0">
                          <a:ln>
                            <a:noFill/>
                          </a:ln>
                          <a:solidFill>
                            <a:srgbClr val="00FF00"/>
                          </a:solidFill>
                          <a:effectLst/>
                          <a:latin typeface="Tahoma" pitchFamily="34" charset="0"/>
                          <a:cs typeface="Arial" pitchFamily="34" charset="0"/>
                        </a:rPr>
                        <a:t> </a:t>
                      </a:r>
                      <a:endParaRPr kumimoji="1" lang="sk-SK" sz="1800" b="1" i="0" u="none" strike="noStrike" cap="none" normalizeH="0" baseline="0" smtClean="0">
                        <a:ln>
                          <a:noFill/>
                        </a:ln>
                        <a:solidFill>
                          <a:srgbClr val="FF0000"/>
                        </a:solidFill>
                        <a:effectLst/>
                        <a:latin typeface="Tahoma" pitchFamily="34" charset="0"/>
                        <a:cs typeface="Arial" pitchFamily="34" charset="0"/>
                        <a:sym typeface="Wingdings 2" pitchFamily="18"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1800" b="1" i="0" u="none" strike="noStrike" cap="none" normalizeH="0" baseline="0" smtClean="0">
                          <a:ln>
                            <a:noFill/>
                          </a:ln>
                          <a:solidFill>
                            <a:srgbClr val="FF0000"/>
                          </a:solidFill>
                          <a:effectLst/>
                          <a:latin typeface="Tahoma" pitchFamily="34" charset="0"/>
                          <a:cs typeface="Arial" pitchFamily="34" charset="0"/>
                          <a:sym typeface="Wingdings 2" pitchFamily="18" charset="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3600" b="1" i="0" u="none" strike="noStrike" cap="none" normalizeH="0" baseline="0" smtClean="0">
                          <a:ln>
                            <a:noFill/>
                          </a:ln>
                          <a:solidFill>
                            <a:srgbClr val="FF0000"/>
                          </a:solidFill>
                          <a:effectLst/>
                          <a:latin typeface="Tahoma" pitchFamily="34" charset="0"/>
                          <a:cs typeface="Arial" pitchFamily="34" charset="0"/>
                          <a:sym typeface="Wingdings 2" pitchFamily="18" charset="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0400">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800" b="1" i="0" u="none" strike="noStrike" cap="none" normalizeH="0" baseline="0" smtClean="0">
                          <a:ln>
                            <a:noFill/>
                          </a:ln>
                          <a:solidFill>
                            <a:schemeClr val="tx1"/>
                          </a:solidFill>
                          <a:effectLst/>
                          <a:latin typeface="Tahoma" pitchFamily="34" charset="0"/>
                          <a:cs typeface="Arial" pitchFamily="34" charset="0"/>
                        </a:rPr>
                        <a:t>SK200030FK</a:t>
                      </a:r>
                      <a:endParaRPr kumimoji="1" lang="sk-SK" sz="2400" b="0" i="0" u="none" strike="noStrike" cap="none" normalizeH="0" baseline="0" smtClean="0">
                        <a:ln>
                          <a:noFill/>
                        </a:ln>
                        <a:solidFill>
                          <a:schemeClr val="tx1"/>
                        </a:solidFill>
                        <a:effectLst/>
                        <a:latin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800" b="0" i="0" u="none" strike="noStrike" cap="none" normalizeH="0" baseline="0" smtClean="0">
                          <a:ln>
                            <a:noFill/>
                          </a:ln>
                          <a:solidFill>
                            <a:srgbClr val="FFFFFF"/>
                          </a:solidFill>
                          <a:effectLst/>
                          <a:latin typeface="Tahoma" pitchFamily="34" charset="0"/>
                          <a:cs typeface="Arial" pitchFamily="34" charset="0"/>
                        </a:rPr>
                        <a:t>Útvar puklinových a krasovo-puklinových </a:t>
                      </a:r>
                    </a:p>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800" b="0" i="0" u="none" strike="noStrike" cap="none" normalizeH="0" baseline="0" smtClean="0">
                          <a:ln>
                            <a:noFill/>
                          </a:ln>
                          <a:solidFill>
                            <a:srgbClr val="FFFFFF"/>
                          </a:solidFill>
                          <a:effectLst/>
                          <a:latin typeface="Tahoma" pitchFamily="34" charset="0"/>
                          <a:cs typeface="Arial" pitchFamily="34" charset="0"/>
                        </a:rPr>
                        <a:t>podzemných vôd Pezinských Karpát oblasti</a:t>
                      </a:r>
                      <a:endParaRPr kumimoji="1" lang="sk-SK" sz="800" b="0" i="0" u="none" strike="noStrike" cap="none" normalizeH="0" baseline="0" smtClean="0">
                        <a:ln>
                          <a:noFill/>
                        </a:ln>
                        <a:solidFill>
                          <a:srgbClr val="FFFFFF"/>
                        </a:solidFill>
                        <a:effectLst/>
                        <a:latin typeface="Tahoma" pitchFamily="34" charset="0"/>
                        <a:cs typeface="Tahoma" pitchFamily="34" charset="0"/>
                      </a:endParaRPr>
                    </a:p>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800" b="0" i="0" u="none" strike="noStrike" cap="none" normalizeH="0" baseline="0" smtClean="0">
                          <a:ln>
                            <a:noFill/>
                          </a:ln>
                          <a:solidFill>
                            <a:srgbClr val="FFFFFF"/>
                          </a:solidFill>
                          <a:effectLst/>
                          <a:latin typeface="Tahoma" pitchFamily="34" charset="0"/>
                          <a:cs typeface="Times New Roman" pitchFamily="18" charset="0"/>
                        </a:rPr>
                        <a:t> povodia Váh</a:t>
                      </a:r>
                      <a:endParaRPr kumimoji="1" lang="sk-SK" sz="2400" b="0" i="0" u="none" strike="noStrike" cap="none" normalizeH="0" baseline="0" smtClean="0">
                        <a:ln>
                          <a:noFill/>
                        </a:ln>
                        <a:solidFill>
                          <a:schemeClr val="tx1"/>
                        </a:solidFill>
                        <a:effectLst/>
                        <a:latin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1800" b="1" i="0" u="none" strike="noStrike" cap="none" normalizeH="0" baseline="0" smtClean="0">
                          <a:ln>
                            <a:noFill/>
                          </a:ln>
                          <a:solidFill>
                            <a:srgbClr val="FF0000"/>
                          </a:solidFill>
                          <a:effectLst/>
                          <a:latin typeface="Tahoma" pitchFamily="34" charset="0"/>
                          <a:cs typeface="Arial" pitchFamily="34" charset="0"/>
                          <a:sym typeface="Wingdings 2" pitchFamily="18" charset="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1800" b="0" i="0" u="none" strike="noStrike" cap="none" normalizeH="0" baseline="0" smtClean="0">
                          <a:ln>
                            <a:noFill/>
                          </a:ln>
                          <a:solidFill>
                            <a:srgbClr val="FFCC00"/>
                          </a:solidFill>
                          <a:effectLst/>
                          <a:latin typeface="Tahoma" pitchFamily="34" charset="0"/>
                          <a:cs typeface="Arial" pitchFamily="34" charset="0"/>
                        </a:rPr>
                        <a:t> </a:t>
                      </a:r>
                      <a:endParaRPr kumimoji="1" lang="sk-SK" sz="2400" b="0" i="0" u="none" strike="noStrike" cap="none" normalizeH="0" baseline="0" smtClean="0">
                        <a:ln>
                          <a:noFill/>
                        </a:ln>
                        <a:solidFill>
                          <a:schemeClr val="tx1"/>
                        </a:solidFill>
                        <a:effectLst/>
                        <a:latin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00B0"/>
                        </a:buClr>
                        <a:buSzPct val="90000"/>
                        <a:buFont typeface="Wingdings" pitchFamily="2" charset="2"/>
                        <a:buNone/>
                        <a:tabLst/>
                      </a:pPr>
                      <a:endParaRPr kumimoji="0" lang="en-GB" sz="20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3600" b="1" i="0" u="none" strike="noStrike" cap="none" normalizeH="0" baseline="0" smtClean="0">
                          <a:ln>
                            <a:noFill/>
                          </a:ln>
                          <a:solidFill>
                            <a:srgbClr val="FF0000"/>
                          </a:solidFill>
                          <a:effectLst/>
                          <a:latin typeface="Tahoma" pitchFamily="34" charset="0"/>
                          <a:cs typeface="Arial" pitchFamily="34" charset="0"/>
                          <a:sym typeface="Wingdings 2" pitchFamily="18" charset="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0400">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800" b="1" i="0" u="none" strike="noStrike" cap="none" normalizeH="0" baseline="0" smtClean="0">
                          <a:ln>
                            <a:noFill/>
                          </a:ln>
                          <a:solidFill>
                            <a:schemeClr val="tx1"/>
                          </a:solidFill>
                          <a:effectLst/>
                          <a:latin typeface="Tahoma" pitchFamily="34" charset="0"/>
                          <a:cs typeface="Arial" pitchFamily="34" charset="0"/>
                        </a:rPr>
                        <a:t>SK200220FP</a:t>
                      </a:r>
                      <a:endParaRPr kumimoji="1" lang="sk-SK" sz="2400" b="0" i="0" u="none" strike="noStrike" cap="none" normalizeH="0" baseline="0" smtClean="0">
                        <a:ln>
                          <a:noFill/>
                        </a:ln>
                        <a:solidFill>
                          <a:schemeClr val="tx1"/>
                        </a:solidFill>
                        <a:effectLst/>
                        <a:latin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800" b="0" i="0" u="none" strike="noStrike" cap="none" normalizeH="0" baseline="0" smtClean="0">
                          <a:ln>
                            <a:noFill/>
                          </a:ln>
                          <a:solidFill>
                            <a:srgbClr val="FFFFFF"/>
                          </a:solidFill>
                          <a:effectLst/>
                          <a:latin typeface="Tahoma" pitchFamily="34" charset="0"/>
                          <a:cs typeface="Arial" pitchFamily="34" charset="0"/>
                        </a:rPr>
                        <a:t>Útvar puklinových a medzizrnových podzemných</a:t>
                      </a:r>
                    </a:p>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800" b="0" i="0" u="none" strike="noStrike" cap="none" normalizeH="0" baseline="0" smtClean="0">
                          <a:ln>
                            <a:noFill/>
                          </a:ln>
                          <a:solidFill>
                            <a:srgbClr val="FFFFFF"/>
                          </a:solidFill>
                          <a:effectLst/>
                          <a:latin typeface="Tahoma" pitchFamily="34" charset="0"/>
                          <a:cs typeface="Arial" pitchFamily="34" charset="0"/>
                        </a:rPr>
                        <a:t> vôd  S časti  Stredoslovenských neovulkanitov</a:t>
                      </a:r>
                      <a:endParaRPr kumimoji="1" lang="sk-SK" sz="800" b="0" i="0" u="none" strike="noStrike" cap="none" normalizeH="0" baseline="0" smtClean="0">
                        <a:ln>
                          <a:noFill/>
                        </a:ln>
                        <a:solidFill>
                          <a:srgbClr val="FFFFFF"/>
                        </a:solidFill>
                        <a:effectLst/>
                        <a:latin typeface="Tahoma" pitchFamily="34" charset="0"/>
                        <a:cs typeface="Tahoma" pitchFamily="34" charset="0"/>
                      </a:endParaRPr>
                    </a:p>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800" b="0" i="0" u="none" strike="noStrike" cap="none" normalizeH="0" baseline="0" smtClean="0">
                          <a:ln>
                            <a:noFill/>
                          </a:ln>
                          <a:solidFill>
                            <a:srgbClr val="FFFFFF"/>
                          </a:solidFill>
                          <a:effectLst/>
                          <a:latin typeface="Tahoma" pitchFamily="34" charset="0"/>
                          <a:cs typeface="Times New Roman" pitchFamily="18" charset="0"/>
                        </a:rPr>
                        <a:t> oblasti povodia Hron</a:t>
                      </a:r>
                      <a:endParaRPr kumimoji="1" lang="sk-SK" sz="2400" b="0" i="0" u="none" strike="noStrike" cap="none" normalizeH="0" baseline="0" smtClean="0">
                        <a:ln>
                          <a:noFill/>
                        </a:ln>
                        <a:solidFill>
                          <a:schemeClr val="tx1"/>
                        </a:solidFill>
                        <a:effectLst/>
                        <a:latin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
                          <a:srgbClr val="0000B0"/>
                        </a:buClr>
                        <a:buSzPct val="90000"/>
                        <a:buFont typeface="Wingdings" pitchFamily="2" charset="2"/>
                        <a:buNone/>
                        <a:tabLst/>
                      </a:pPr>
                      <a:endParaRPr kumimoji="0" lang="en-GB" sz="20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1800" b="0" i="0" u="none" strike="noStrike" cap="none" normalizeH="0" baseline="0" smtClean="0">
                          <a:ln>
                            <a:noFill/>
                          </a:ln>
                          <a:solidFill>
                            <a:srgbClr val="FFCC00"/>
                          </a:solidFill>
                          <a:effectLst/>
                          <a:latin typeface="Tahoma" pitchFamily="34" charset="0"/>
                          <a:cs typeface="Arial" pitchFamily="34" charset="0"/>
                        </a:rPr>
                        <a:t> </a:t>
                      </a:r>
                      <a:endParaRPr kumimoji="1" lang="sk-SK" sz="2400" b="0" i="0" u="none" strike="noStrike" cap="none" normalizeH="0" baseline="0" smtClean="0">
                        <a:ln>
                          <a:noFill/>
                        </a:ln>
                        <a:solidFill>
                          <a:schemeClr val="tx1"/>
                        </a:solidFill>
                        <a:effectLst/>
                        <a:latin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1800" b="1" i="0" u="none" strike="noStrike" cap="none" normalizeH="0" baseline="0" smtClean="0">
                          <a:ln>
                            <a:noFill/>
                          </a:ln>
                          <a:solidFill>
                            <a:srgbClr val="FF0000"/>
                          </a:solidFill>
                          <a:effectLst/>
                          <a:latin typeface="Tahoma" pitchFamily="34" charset="0"/>
                          <a:cs typeface="Arial" pitchFamily="34" charset="0"/>
                          <a:sym typeface="Wingdings 2" pitchFamily="18" charset="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3600" b="1" i="0" u="none" strike="noStrike" cap="none" normalizeH="0" baseline="0" smtClean="0">
                          <a:ln>
                            <a:noFill/>
                          </a:ln>
                          <a:solidFill>
                            <a:srgbClr val="FF0000"/>
                          </a:solidFill>
                          <a:effectLst/>
                          <a:latin typeface="Tahoma" pitchFamily="34" charset="0"/>
                          <a:cs typeface="Arial" pitchFamily="34" charset="0"/>
                          <a:sym typeface="Wingdings 2" pitchFamily="18" charset="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0400">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800" b="1" i="0" u="none" strike="noStrike" cap="none" normalizeH="0" baseline="0" smtClean="0">
                          <a:ln>
                            <a:noFill/>
                          </a:ln>
                          <a:solidFill>
                            <a:schemeClr val="tx1"/>
                          </a:solidFill>
                          <a:effectLst/>
                          <a:latin typeface="Tahoma" pitchFamily="34" charset="0"/>
                          <a:cs typeface="Arial" pitchFamily="34" charset="0"/>
                        </a:rPr>
                        <a:t>SK200360FK</a:t>
                      </a:r>
                      <a:endParaRPr kumimoji="1" lang="sk-SK" sz="2400" b="0" i="0" u="none" strike="noStrike" cap="none" normalizeH="0" baseline="0" smtClean="0">
                        <a:ln>
                          <a:noFill/>
                        </a:ln>
                        <a:solidFill>
                          <a:schemeClr val="tx1"/>
                        </a:solidFill>
                        <a:effectLst/>
                        <a:latin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800" b="0" i="0" u="none" strike="noStrike" cap="none" normalizeH="0" baseline="0" smtClean="0">
                          <a:ln>
                            <a:noFill/>
                          </a:ln>
                          <a:solidFill>
                            <a:srgbClr val="FFFFFF"/>
                          </a:solidFill>
                          <a:effectLst/>
                          <a:latin typeface="Tahoma" pitchFamily="34" charset="0"/>
                          <a:cs typeface="Arial" pitchFamily="34" charset="0"/>
                        </a:rPr>
                        <a:t>Útvar puklinových a krasovo – puklinových</a:t>
                      </a:r>
                    </a:p>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800" b="0" i="0" u="none" strike="noStrike" cap="none" normalizeH="0" baseline="0" smtClean="0">
                          <a:ln>
                            <a:noFill/>
                          </a:ln>
                          <a:solidFill>
                            <a:srgbClr val="FFFFFF"/>
                          </a:solidFill>
                          <a:effectLst/>
                          <a:latin typeface="Tahoma" pitchFamily="34" charset="0"/>
                          <a:cs typeface="Arial" pitchFamily="34" charset="0"/>
                        </a:rPr>
                        <a:t> podzemných  vôd  SV Nízkych Tatier oblasti</a:t>
                      </a:r>
                      <a:endParaRPr kumimoji="1" lang="sk-SK" sz="800" b="0" i="0" u="none" strike="noStrike" cap="none" normalizeH="0" baseline="0" smtClean="0">
                        <a:ln>
                          <a:noFill/>
                        </a:ln>
                        <a:solidFill>
                          <a:srgbClr val="FFFFFF"/>
                        </a:solidFill>
                        <a:effectLst/>
                        <a:latin typeface="Tahoma" pitchFamily="34" charset="0"/>
                        <a:cs typeface="Tahoma" pitchFamily="34" charset="0"/>
                      </a:endParaRPr>
                    </a:p>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800" b="0" i="0" u="none" strike="noStrike" cap="none" normalizeH="0" baseline="0" smtClean="0">
                          <a:ln>
                            <a:noFill/>
                          </a:ln>
                          <a:solidFill>
                            <a:srgbClr val="FFFFFF"/>
                          </a:solidFill>
                          <a:effectLst/>
                          <a:latin typeface="Tahoma" pitchFamily="34" charset="0"/>
                          <a:cs typeface="Times New Roman" pitchFamily="18" charset="0"/>
                        </a:rPr>
                        <a:t> povodia Váh</a:t>
                      </a:r>
                      <a:endParaRPr kumimoji="1" lang="sk-SK" sz="2400" b="0" i="0" u="none" strike="noStrike" cap="none" normalizeH="0" baseline="0" smtClean="0">
                        <a:ln>
                          <a:noFill/>
                        </a:ln>
                        <a:solidFill>
                          <a:schemeClr val="tx1"/>
                        </a:solidFill>
                        <a:effectLst/>
                        <a:latin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1800" b="1" i="0" u="none" strike="noStrike" cap="none" normalizeH="0" baseline="0" smtClean="0">
                          <a:ln>
                            <a:noFill/>
                          </a:ln>
                          <a:solidFill>
                            <a:srgbClr val="FFCC00"/>
                          </a:solidFill>
                          <a:effectLst/>
                          <a:latin typeface="Tahoma" pitchFamily="34" charset="0"/>
                          <a:cs typeface="Arial" pitchFamily="34" charset="0"/>
                        </a:rPr>
                        <a:t> </a:t>
                      </a:r>
                      <a:endParaRPr kumimoji="1" lang="sk-SK" sz="2400" b="0" i="0" u="none" strike="noStrike" cap="none" normalizeH="0" baseline="0" smtClean="0">
                        <a:ln>
                          <a:noFill/>
                        </a:ln>
                        <a:solidFill>
                          <a:schemeClr val="tx1"/>
                        </a:solidFill>
                        <a:effectLst/>
                        <a:latin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1800" b="0" i="0" u="none" strike="noStrike" cap="none" normalizeH="0" baseline="0" smtClean="0">
                          <a:ln>
                            <a:noFill/>
                          </a:ln>
                          <a:solidFill>
                            <a:srgbClr val="FFCC00"/>
                          </a:solidFill>
                          <a:effectLst/>
                          <a:latin typeface="Tahoma" pitchFamily="34" charset="0"/>
                          <a:cs typeface="Arial" pitchFamily="34" charset="0"/>
                        </a:rPr>
                        <a:t> </a:t>
                      </a:r>
                      <a:endParaRPr kumimoji="1" lang="sk-SK" sz="2400" b="0" i="0" u="none" strike="noStrike" cap="none" normalizeH="0" baseline="0" smtClean="0">
                        <a:ln>
                          <a:noFill/>
                        </a:ln>
                        <a:solidFill>
                          <a:schemeClr val="tx1"/>
                        </a:solidFill>
                        <a:effectLst/>
                        <a:latin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1800" b="1" i="0" u="none" strike="noStrike" cap="none" normalizeH="0" baseline="0" smtClean="0">
                          <a:ln>
                            <a:noFill/>
                          </a:ln>
                          <a:solidFill>
                            <a:srgbClr val="FF0000"/>
                          </a:solidFill>
                          <a:effectLst/>
                          <a:latin typeface="Tahoma" pitchFamily="34" charset="0"/>
                          <a:cs typeface="Arial" pitchFamily="34" charset="0"/>
                          <a:sym typeface="Wingdings 2" pitchFamily="18" charset="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3600" b="1" i="0" u="none" strike="noStrike" cap="none" normalizeH="0" baseline="0" smtClean="0">
                          <a:ln>
                            <a:noFill/>
                          </a:ln>
                          <a:solidFill>
                            <a:srgbClr val="FF0000"/>
                          </a:solidFill>
                          <a:effectLst/>
                          <a:latin typeface="Tahoma" pitchFamily="34" charset="0"/>
                          <a:cs typeface="Arial" pitchFamily="34" charset="0"/>
                          <a:sym typeface="Wingdings 2" pitchFamily="18" charset="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0400">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800" b="1" i="0" u="none" strike="noStrike" cap="none" normalizeH="0" baseline="0" smtClean="0">
                          <a:ln>
                            <a:noFill/>
                          </a:ln>
                          <a:solidFill>
                            <a:schemeClr val="tx1"/>
                          </a:solidFill>
                          <a:effectLst/>
                          <a:latin typeface="Tahoma" pitchFamily="34" charset="0"/>
                          <a:cs typeface="Arial" pitchFamily="34" charset="0"/>
                        </a:rPr>
                        <a:t>SK200380FP</a:t>
                      </a:r>
                      <a:endParaRPr kumimoji="1" lang="sk-SK" sz="2400" b="0" i="0" u="none" strike="noStrike" cap="none" normalizeH="0" baseline="0" smtClean="0">
                        <a:ln>
                          <a:noFill/>
                        </a:ln>
                        <a:solidFill>
                          <a:schemeClr val="tx1"/>
                        </a:solidFill>
                        <a:effectLst/>
                        <a:latin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800" b="0" i="0" u="none" strike="noStrike" cap="none" normalizeH="0" baseline="0" smtClean="0">
                          <a:ln>
                            <a:noFill/>
                          </a:ln>
                          <a:solidFill>
                            <a:srgbClr val="FFFFFF"/>
                          </a:solidFill>
                          <a:effectLst/>
                          <a:latin typeface="Tahoma" pitchFamily="34" charset="0"/>
                          <a:cs typeface="Arial" pitchFamily="34" charset="0"/>
                        </a:rPr>
                        <a:t>Útvar puklinových a medzizrnových podzemných</a:t>
                      </a:r>
                    </a:p>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800" b="0" i="0" u="none" strike="noStrike" cap="none" normalizeH="0" baseline="0" smtClean="0">
                          <a:ln>
                            <a:noFill/>
                          </a:ln>
                          <a:solidFill>
                            <a:srgbClr val="FFFFFF"/>
                          </a:solidFill>
                          <a:effectLst/>
                          <a:latin typeface="Tahoma" pitchFamily="34" charset="0"/>
                          <a:cs typeface="Arial" pitchFamily="34" charset="0"/>
                        </a:rPr>
                        <a:t> vôd neovulkanitov Pokoradzskej tabule oblasti </a:t>
                      </a:r>
                      <a:endParaRPr kumimoji="1" lang="sk-SK" sz="800" b="0" i="0" u="none" strike="noStrike" cap="none" normalizeH="0" baseline="0" smtClean="0">
                        <a:ln>
                          <a:noFill/>
                        </a:ln>
                        <a:solidFill>
                          <a:srgbClr val="FFFFFF"/>
                        </a:solidFill>
                        <a:effectLst/>
                        <a:latin typeface="Tahoma" pitchFamily="34" charset="0"/>
                        <a:cs typeface="Tahoma" pitchFamily="34" charset="0"/>
                      </a:endParaRPr>
                    </a:p>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800" b="0" i="0" u="none" strike="noStrike" cap="none" normalizeH="0" baseline="0" smtClean="0">
                          <a:ln>
                            <a:noFill/>
                          </a:ln>
                          <a:solidFill>
                            <a:srgbClr val="FFFFFF"/>
                          </a:solidFill>
                          <a:effectLst/>
                          <a:latin typeface="Tahoma" pitchFamily="34" charset="0"/>
                          <a:cs typeface="Times New Roman" pitchFamily="18" charset="0"/>
                        </a:rPr>
                        <a:t>povodí Hron</a:t>
                      </a:r>
                      <a:endParaRPr kumimoji="1" lang="sk-SK" sz="2400" b="0" i="0" u="none" strike="noStrike" cap="none" normalizeH="0" baseline="0" smtClean="0">
                        <a:ln>
                          <a:noFill/>
                        </a:ln>
                        <a:solidFill>
                          <a:schemeClr val="tx1"/>
                        </a:solidFill>
                        <a:effectLst/>
                        <a:latin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1800" b="1" i="0" u="none" strike="noStrike" cap="none" normalizeH="0" baseline="0" smtClean="0">
                          <a:ln>
                            <a:noFill/>
                          </a:ln>
                          <a:solidFill>
                            <a:srgbClr val="FF0000"/>
                          </a:solidFill>
                          <a:effectLst/>
                          <a:latin typeface="Tahoma" pitchFamily="34" charset="0"/>
                          <a:cs typeface="Arial" pitchFamily="34" charset="0"/>
                          <a:sym typeface="Wingdings 2" pitchFamily="18" charset="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1800" b="0" i="0" u="none" strike="noStrike" cap="none" normalizeH="0" baseline="0" smtClean="0">
                          <a:ln>
                            <a:noFill/>
                          </a:ln>
                          <a:solidFill>
                            <a:srgbClr val="00FF00"/>
                          </a:solidFill>
                          <a:effectLst/>
                          <a:latin typeface="Tahoma" pitchFamily="34" charset="0"/>
                          <a:cs typeface="Arial" pitchFamily="34" charset="0"/>
                        </a:rPr>
                        <a:t> </a:t>
                      </a:r>
                      <a:endParaRPr kumimoji="1" lang="sk-SK" sz="2400" b="0" i="0" u="none" strike="noStrike" cap="none" normalizeH="0" baseline="0" smtClean="0">
                        <a:ln>
                          <a:noFill/>
                        </a:ln>
                        <a:solidFill>
                          <a:schemeClr val="tx1"/>
                        </a:solidFill>
                        <a:effectLst/>
                        <a:latin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00B0"/>
                        </a:buClr>
                        <a:buSzPct val="90000"/>
                        <a:buFont typeface="Wingdings" pitchFamily="2" charset="2"/>
                        <a:buNone/>
                        <a:tabLst/>
                      </a:pPr>
                      <a:endParaRPr kumimoji="0" lang="en-GB" sz="20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0" marR="0" lvl="0" indent="-381000" algn="ctr" defTabSz="914400" rtl="0" eaLnBrk="1" fontAlgn="base" latinLnBrk="0" hangingPunct="1">
                        <a:lnSpc>
                          <a:spcPct val="100000"/>
                        </a:lnSpc>
                        <a:spcBef>
                          <a:spcPct val="0"/>
                        </a:spcBef>
                        <a:spcAft>
                          <a:spcPct val="0"/>
                        </a:spcAft>
                        <a:buClrTx/>
                        <a:buSzTx/>
                        <a:buFontTx/>
                        <a:buNone/>
                        <a:tabLst/>
                      </a:pPr>
                      <a:r>
                        <a:rPr kumimoji="1" lang="sk-SK" sz="3600" b="1" i="0" u="none" strike="noStrike" cap="none" normalizeH="0" baseline="0" smtClean="0">
                          <a:ln>
                            <a:noFill/>
                          </a:ln>
                          <a:solidFill>
                            <a:srgbClr val="FF0000"/>
                          </a:solidFill>
                          <a:effectLst/>
                          <a:latin typeface="Tahoma" pitchFamily="34" charset="0"/>
                          <a:cs typeface="Arial" pitchFamily="34" charset="0"/>
                          <a:sym typeface="Wingdings 2" pitchFamily="18" charset="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42256" name="Rectangle 240"/>
          <p:cNvSpPr>
            <a:spLocks noChangeArrowheads="1"/>
          </p:cNvSpPr>
          <p:nvPr/>
        </p:nvSpPr>
        <p:spPr bwMode="auto">
          <a:xfrm>
            <a:off x="467544" y="196192"/>
            <a:ext cx="7848872" cy="11695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p>
            <a:r>
              <a:rPr lang="sk-SK" sz="3600" dirty="0" smtClean="0">
                <a:solidFill>
                  <a:srgbClr val="0099CC"/>
                </a:solidFill>
                <a:effectLst>
                  <a:outerShdw blurRad="38100" dist="38100" dir="2700000" algn="tl">
                    <a:srgbClr val="000000"/>
                  </a:outerShdw>
                </a:effectLst>
                <a:latin typeface="Times New Roman" pitchFamily="18" charset="0"/>
                <a:cs typeface="Times New Roman" pitchFamily="18" charset="0"/>
              </a:rPr>
              <a:t>KVANTITATÍVNY STAV </a:t>
            </a:r>
          </a:p>
          <a:p>
            <a:r>
              <a:rPr lang="sk-SK" sz="2000" dirty="0" smtClean="0">
                <a:solidFill>
                  <a:srgbClr val="0099CC"/>
                </a:solidFill>
                <a:effectLst>
                  <a:outerShdw blurRad="38100" dist="38100" dir="2700000" algn="tl">
                    <a:srgbClr val="000000"/>
                  </a:outerShdw>
                </a:effectLst>
                <a:latin typeface="Times New Roman" pitchFamily="18" charset="0"/>
                <a:cs typeface="Times New Roman" pitchFamily="18" charset="0"/>
              </a:rPr>
              <a:t>ÚTVAROV </a:t>
            </a:r>
            <a:r>
              <a:rPr lang="sk-SK" sz="2000" dirty="0">
                <a:solidFill>
                  <a:srgbClr val="0099CC"/>
                </a:solidFill>
                <a:effectLst>
                  <a:outerShdw blurRad="38100" dist="38100" dir="2700000" algn="tl">
                    <a:srgbClr val="000000"/>
                  </a:outerShdw>
                </a:effectLst>
                <a:latin typeface="Times New Roman" pitchFamily="18" charset="0"/>
                <a:cs typeface="Times New Roman" pitchFamily="18" charset="0"/>
              </a:rPr>
              <a:t>PODZEMNÝCH </a:t>
            </a:r>
            <a:r>
              <a:rPr lang="sk-SK" sz="2000" dirty="0" smtClean="0">
                <a:solidFill>
                  <a:srgbClr val="0099CC"/>
                </a:solidFill>
                <a:effectLst>
                  <a:outerShdw blurRad="38100" dist="38100" dir="2700000" algn="tl">
                    <a:srgbClr val="000000"/>
                  </a:outerShdw>
                </a:effectLst>
                <a:latin typeface="Times New Roman" pitchFamily="18" charset="0"/>
                <a:cs typeface="Times New Roman" pitchFamily="18" charset="0"/>
              </a:rPr>
              <a:t>VÔD  </a:t>
            </a:r>
            <a:r>
              <a:rPr lang="sk-SK" sz="2000" dirty="0">
                <a:solidFill>
                  <a:srgbClr val="0099CC"/>
                </a:solidFill>
                <a:effectLst>
                  <a:outerShdw blurRad="38100" dist="38100" dir="2700000" algn="tl">
                    <a:srgbClr val="000000"/>
                  </a:outerShdw>
                </a:effectLst>
                <a:latin typeface="Times New Roman" pitchFamily="18" charset="0"/>
                <a:cs typeface="Times New Roman" pitchFamily="18" charset="0"/>
              </a:rPr>
              <a:t>NA SLOVENSKU</a:t>
            </a:r>
          </a:p>
          <a:p>
            <a:endParaRPr lang="sk-SK" sz="1400" dirty="0">
              <a:solidFill>
                <a:srgbClr val="0099CC"/>
              </a:solidFill>
              <a:effectLst>
                <a:outerShdw blurRad="38100" dist="38100" dir="2700000" algn="tl">
                  <a:srgbClr val="000000"/>
                </a:outerShdw>
              </a:effectLst>
              <a:latin typeface="VAG Rounded AT" pitchFamily="2" charset="0"/>
            </a:endParaRPr>
          </a:p>
        </p:txBody>
      </p:sp>
      <p:sp>
        <p:nvSpPr>
          <p:cNvPr id="5" name="BlokTextu 4"/>
          <p:cNvSpPr txBox="1"/>
          <p:nvPr/>
        </p:nvSpPr>
        <p:spPr>
          <a:xfrm>
            <a:off x="1259632" y="6237313"/>
            <a:ext cx="6408712" cy="646331"/>
          </a:xfrm>
          <a:prstGeom prst="rect">
            <a:avLst/>
          </a:prstGeom>
          <a:noFill/>
        </p:spPr>
        <p:txBody>
          <a:bodyPr wrap="square" rtlCol="0">
            <a:spAutoFit/>
          </a:bodyPr>
          <a:lstStyle/>
          <a:p>
            <a:r>
              <a:rPr lang="sk-SK" dirty="0" smtClean="0">
                <a:solidFill>
                  <a:srgbClr val="0099CC"/>
                </a:solidFill>
                <a:effectLst>
                  <a:outerShdw blurRad="38100" dist="38100" dir="2700000" algn="tl">
                    <a:srgbClr val="000000"/>
                  </a:outerShdw>
                </a:effectLst>
                <a:latin typeface="VAG Rounded AT" pitchFamily="2" charset="0"/>
              </a:rPr>
              <a:t>(schválené oponentským konaním </a:t>
            </a:r>
            <a:r>
              <a:rPr lang="sk-SK" dirty="0" err="1" smtClean="0">
                <a:solidFill>
                  <a:srgbClr val="0099CC"/>
                </a:solidFill>
                <a:effectLst>
                  <a:outerShdw blurRad="38100" dist="38100" dir="2700000" algn="tl">
                    <a:srgbClr val="000000"/>
                  </a:outerShdw>
                </a:effectLst>
                <a:latin typeface="VAG Rounded AT" pitchFamily="2" charset="0"/>
              </a:rPr>
              <a:t>MžP</a:t>
            </a:r>
            <a:r>
              <a:rPr lang="sk-SK" dirty="0" smtClean="0">
                <a:solidFill>
                  <a:srgbClr val="0099CC"/>
                </a:solidFill>
                <a:effectLst>
                  <a:outerShdw blurRad="38100" dist="38100" dir="2700000" algn="tl">
                    <a:srgbClr val="000000"/>
                  </a:outerShdw>
                </a:effectLst>
                <a:latin typeface="VAG Rounded AT" pitchFamily="2" charset="0"/>
              </a:rPr>
              <a:t> SR dňa 11. septembra 2008)</a:t>
            </a:r>
          </a:p>
          <a:p>
            <a:endParaRPr lang="sk-SK" dirty="0"/>
          </a:p>
        </p:txBody>
      </p:sp>
    </p:spTree>
    <p:extLst>
      <p:ext uri="{BB962C8B-B14F-4D97-AF65-F5344CB8AC3E}">
        <p14:creationId xmlns:p14="http://schemas.microsoft.com/office/powerpoint/2010/main" xmlns="" val="1018138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čísla snímky 5"/>
          <p:cNvSpPr>
            <a:spLocks noGrp="1"/>
          </p:cNvSpPr>
          <p:nvPr>
            <p:ph type="sldNum" sz="quarter" idx="12"/>
          </p:nvPr>
        </p:nvSpPr>
        <p:spPr/>
        <p:txBody>
          <a:bodyPr/>
          <a:lstStyle/>
          <a:p>
            <a:fld id="{DA4887B5-C6E1-42C4-BFF7-5BA8789CAB30}" type="slidenum">
              <a:rPr lang="en-GB"/>
              <a:pPr/>
              <a:t>22</a:t>
            </a:fld>
            <a:endParaRPr lang="en-GB"/>
          </a:p>
        </p:txBody>
      </p:sp>
      <p:pic>
        <p:nvPicPr>
          <p:cNvPr id="330756" name="Picture 4" descr="kvartér 3"/>
          <p:cNvPicPr>
            <a:picLocks noChangeAspect="1" noChangeArrowheads="1"/>
          </p:cNvPicPr>
          <p:nvPr/>
        </p:nvPicPr>
        <p:blipFill>
          <a:blip r:embed="rId2" cstate="print">
            <a:extLst>
              <a:ext uri="{28A0092B-C50C-407E-A947-70E740481C1C}">
                <a14:useLocalDpi xmlns:a14="http://schemas.microsoft.com/office/drawing/2010/main" xmlns="" val="0"/>
              </a:ext>
            </a:extLst>
          </a:blip>
          <a:srcRect t="13174" b="6999"/>
          <a:stretch>
            <a:fillRect/>
          </a:stretch>
        </p:blipFill>
        <p:spPr bwMode="auto">
          <a:xfrm>
            <a:off x="425005" y="1412776"/>
            <a:ext cx="8539608" cy="4762599"/>
          </a:xfrm>
          <a:prstGeom prst="rect">
            <a:avLst/>
          </a:prstGeom>
          <a:noFill/>
          <a:extLst>
            <a:ext uri="{909E8E84-426E-40DD-AFC4-6F175D3DCCD1}">
              <a14:hiddenFill xmlns:a14="http://schemas.microsoft.com/office/drawing/2010/main" xmlns="">
                <a:solidFill>
                  <a:srgbClr val="FFFFFF"/>
                </a:solidFill>
              </a14:hiddenFill>
            </a:ext>
          </a:extLst>
        </p:spPr>
      </p:pic>
      <p:sp>
        <p:nvSpPr>
          <p:cNvPr id="330757" name="Rectangle 5"/>
          <p:cNvSpPr>
            <a:spLocks noChangeArrowheads="1"/>
          </p:cNvSpPr>
          <p:nvPr/>
        </p:nvSpPr>
        <p:spPr bwMode="auto">
          <a:xfrm>
            <a:off x="339939" y="212447"/>
            <a:ext cx="8641085"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p>
            <a:r>
              <a:rPr lang="sk-SK" sz="3600" dirty="0" smtClean="0">
                <a:solidFill>
                  <a:schemeClr val="bg1"/>
                </a:solidFill>
                <a:effectLst>
                  <a:outerShdw blurRad="38100" dist="38100" dir="2700000" algn="tl">
                    <a:srgbClr val="000000"/>
                  </a:outerShdw>
                </a:effectLst>
                <a:latin typeface="+mj-lt"/>
              </a:rPr>
              <a:t>KVANTITATÍVNY STAV V </a:t>
            </a:r>
            <a:r>
              <a:rPr lang="sk-SK" sz="3600" dirty="0" smtClean="0">
                <a:solidFill>
                  <a:srgbClr val="0070C0"/>
                </a:solidFill>
                <a:effectLst>
                  <a:outerShdw blurRad="38100" dist="38100" dir="2700000" algn="tl">
                    <a:srgbClr val="000000"/>
                  </a:outerShdw>
                </a:effectLst>
                <a:latin typeface="+mj-lt"/>
              </a:rPr>
              <a:t>KVARTÉRNYCH</a:t>
            </a:r>
            <a:r>
              <a:rPr lang="sk-SK" sz="3600" dirty="0" smtClean="0">
                <a:solidFill>
                  <a:schemeClr val="bg1"/>
                </a:solidFill>
                <a:effectLst>
                  <a:outerShdw blurRad="38100" dist="38100" dir="2700000" algn="tl">
                    <a:srgbClr val="000000"/>
                  </a:outerShdw>
                </a:effectLst>
                <a:latin typeface="+mj-lt"/>
              </a:rPr>
              <a:t> </a:t>
            </a:r>
            <a:r>
              <a:rPr lang="sk-SK" sz="3600" dirty="0" smtClean="0">
                <a:solidFill>
                  <a:srgbClr val="0070C0"/>
                </a:solidFill>
                <a:effectLst>
                  <a:outerShdw blurRad="38100" dist="38100" dir="2700000" algn="tl">
                    <a:srgbClr val="000000"/>
                  </a:outerShdw>
                </a:effectLst>
                <a:latin typeface="+mj-lt"/>
              </a:rPr>
              <a:t>ÚTVAROCH PODZEMNÝCH VÔD </a:t>
            </a:r>
            <a:r>
              <a:rPr lang="sk-SK" b="1" dirty="0" smtClean="0">
                <a:solidFill>
                  <a:srgbClr val="0070C0"/>
                </a:solidFill>
                <a:effectLst>
                  <a:outerShdw blurRad="38100" dist="38100" dir="2700000" algn="tl">
                    <a:srgbClr val="000000"/>
                  </a:outerShdw>
                </a:effectLst>
                <a:latin typeface="VAG Rounded AT" pitchFamily="2" charset="0"/>
              </a:rPr>
              <a:t>(Zdroj: SHMÚ)</a:t>
            </a:r>
            <a:endParaRPr lang="sk-SK" b="1" dirty="0">
              <a:solidFill>
                <a:srgbClr val="0070C0"/>
              </a:solidFill>
              <a:effectLst>
                <a:outerShdw blurRad="38100" dist="38100" dir="2700000" algn="tl">
                  <a:srgbClr val="000000"/>
                </a:outerShdw>
              </a:effectLst>
              <a:latin typeface="VAG Rounded AT" pitchFamily="2" charset="0"/>
            </a:endParaRPr>
          </a:p>
        </p:txBody>
      </p:sp>
    </p:spTree>
    <p:extLst>
      <p:ext uri="{BB962C8B-B14F-4D97-AF65-F5344CB8AC3E}">
        <p14:creationId xmlns:p14="http://schemas.microsoft.com/office/powerpoint/2010/main" xmlns="" val="22547325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čísla snímky 5"/>
          <p:cNvSpPr>
            <a:spLocks noGrp="1"/>
          </p:cNvSpPr>
          <p:nvPr>
            <p:ph type="sldNum" sz="quarter" idx="12"/>
          </p:nvPr>
        </p:nvSpPr>
        <p:spPr/>
        <p:txBody>
          <a:bodyPr/>
          <a:lstStyle/>
          <a:p>
            <a:fld id="{201545A1-B2D1-4190-9722-40A4105159F7}" type="slidenum">
              <a:rPr lang="en-GB"/>
              <a:pPr/>
              <a:t>23</a:t>
            </a:fld>
            <a:endParaRPr lang="en-GB"/>
          </a:p>
        </p:txBody>
      </p:sp>
      <p:pic>
        <p:nvPicPr>
          <p:cNvPr id="339971" name="Picture 3" descr="predkvartér 3"/>
          <p:cNvPicPr>
            <a:picLocks noChangeAspect="1" noChangeArrowheads="1"/>
          </p:cNvPicPr>
          <p:nvPr/>
        </p:nvPicPr>
        <p:blipFill>
          <a:blip r:embed="rId2" cstate="print">
            <a:extLst>
              <a:ext uri="{28A0092B-C50C-407E-A947-70E740481C1C}">
                <a14:useLocalDpi xmlns:a14="http://schemas.microsoft.com/office/drawing/2010/main" xmlns="" val="0"/>
              </a:ext>
            </a:extLst>
          </a:blip>
          <a:srcRect t="13174" b="7411"/>
          <a:stretch>
            <a:fillRect/>
          </a:stretch>
        </p:blipFill>
        <p:spPr bwMode="auto">
          <a:xfrm>
            <a:off x="467544" y="2097401"/>
            <a:ext cx="8208963" cy="4552950"/>
          </a:xfrm>
          <a:prstGeom prst="rect">
            <a:avLst/>
          </a:prstGeom>
          <a:noFill/>
          <a:extLst>
            <a:ext uri="{909E8E84-426E-40DD-AFC4-6F175D3DCCD1}">
              <a14:hiddenFill xmlns:a14="http://schemas.microsoft.com/office/drawing/2010/main" xmlns="">
                <a:solidFill>
                  <a:srgbClr val="FFFFFF"/>
                </a:solidFill>
              </a14:hiddenFill>
            </a:ext>
          </a:extLst>
        </p:spPr>
      </p:pic>
      <p:sp>
        <p:nvSpPr>
          <p:cNvPr id="339972" name="Rectangle 4"/>
          <p:cNvSpPr>
            <a:spLocks noChangeArrowheads="1"/>
          </p:cNvSpPr>
          <p:nvPr/>
        </p:nvSpPr>
        <p:spPr bwMode="auto">
          <a:xfrm>
            <a:off x="251520" y="295721"/>
            <a:ext cx="8892480" cy="1754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p>
            <a:r>
              <a:rPr lang="sk-SK" sz="3600" dirty="0">
                <a:solidFill>
                  <a:schemeClr val="bg1"/>
                </a:solidFill>
                <a:effectLst>
                  <a:outerShdw blurRad="38100" dist="38100" dir="2700000" algn="tl">
                    <a:srgbClr val="000000"/>
                  </a:outerShdw>
                </a:effectLst>
              </a:rPr>
              <a:t>KVANTITATÍVNY STAV V </a:t>
            </a:r>
            <a:endParaRPr lang="sk-SK" sz="3600" dirty="0" smtClean="0">
              <a:solidFill>
                <a:schemeClr val="bg1"/>
              </a:solidFill>
              <a:effectLst>
                <a:outerShdw blurRad="38100" dist="38100" dir="2700000" algn="tl">
                  <a:srgbClr val="000000"/>
                </a:outerShdw>
              </a:effectLst>
            </a:endParaRPr>
          </a:p>
          <a:p>
            <a:r>
              <a:rPr lang="sk-SK" sz="3600" dirty="0" smtClean="0">
                <a:solidFill>
                  <a:srgbClr val="0070C0"/>
                </a:solidFill>
                <a:effectLst>
                  <a:outerShdw blurRad="38100" dist="38100" dir="2700000" algn="tl">
                    <a:srgbClr val="000000"/>
                  </a:outerShdw>
                </a:effectLst>
              </a:rPr>
              <a:t>PREDKVARTÉRNYCH</a:t>
            </a:r>
            <a:r>
              <a:rPr lang="sk-SK" sz="3600" dirty="0" smtClean="0">
                <a:solidFill>
                  <a:schemeClr val="bg1"/>
                </a:solidFill>
                <a:effectLst>
                  <a:outerShdw blurRad="38100" dist="38100" dir="2700000" algn="tl">
                    <a:srgbClr val="000000"/>
                  </a:outerShdw>
                </a:effectLst>
              </a:rPr>
              <a:t> </a:t>
            </a:r>
            <a:r>
              <a:rPr lang="sk-SK" sz="3600" dirty="0">
                <a:solidFill>
                  <a:srgbClr val="0070C0"/>
                </a:solidFill>
                <a:effectLst>
                  <a:outerShdw blurRad="38100" dist="38100" dir="2700000" algn="tl">
                    <a:srgbClr val="000000"/>
                  </a:outerShdw>
                </a:effectLst>
              </a:rPr>
              <a:t>ÚTVAROCH PODZEMNÝCH VÔD</a:t>
            </a:r>
            <a:r>
              <a:rPr lang="sk-SK" dirty="0">
                <a:solidFill>
                  <a:srgbClr val="0070C0"/>
                </a:solidFill>
                <a:effectLst>
                  <a:outerShdw blurRad="38100" dist="38100" dir="2700000" algn="tl">
                    <a:srgbClr val="000000"/>
                  </a:outerShdw>
                </a:effectLst>
              </a:rPr>
              <a:t> </a:t>
            </a:r>
            <a:r>
              <a:rPr lang="sk-SK" b="1" dirty="0">
                <a:solidFill>
                  <a:srgbClr val="0070C0"/>
                </a:solidFill>
                <a:effectLst>
                  <a:outerShdw blurRad="38100" dist="38100" dir="2700000" algn="tl">
                    <a:srgbClr val="000000"/>
                  </a:outerShdw>
                </a:effectLst>
                <a:latin typeface="VAG Rounded AT" pitchFamily="2" charset="0"/>
              </a:rPr>
              <a:t>(Zdroj: SHMÚ)</a:t>
            </a:r>
          </a:p>
        </p:txBody>
      </p:sp>
    </p:spTree>
    <p:extLst>
      <p:ext uri="{BB962C8B-B14F-4D97-AF65-F5344CB8AC3E}">
        <p14:creationId xmlns:p14="http://schemas.microsoft.com/office/powerpoint/2010/main" xmlns="" val="10008414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93" name="Rectangle 569"/>
          <p:cNvSpPr>
            <a:spLocks noGrp="1" noChangeArrowheads="1"/>
          </p:cNvSpPr>
          <p:nvPr>
            <p:ph type="title"/>
          </p:nvPr>
        </p:nvSpPr>
        <p:spPr>
          <a:xfrm>
            <a:off x="228600" y="404664"/>
            <a:ext cx="8520113" cy="1008112"/>
          </a:xfrm>
        </p:spPr>
        <p:txBody>
          <a:bodyPr/>
          <a:lstStyle/>
          <a:p>
            <a:pPr>
              <a:defRPr/>
            </a:pPr>
            <a:r>
              <a:rPr lang="sk-SK" sz="3600" dirty="0" smtClean="0">
                <a:solidFill>
                  <a:schemeClr val="bg1"/>
                </a:solidFill>
              </a:rPr>
              <a:t>Ukážka identifikácie ohrozenia využiteľného </a:t>
            </a:r>
            <a:r>
              <a:rPr lang="sk-SK" sz="3600" dirty="0" smtClean="0">
                <a:solidFill>
                  <a:srgbClr val="0060A8"/>
                </a:solidFill>
              </a:rPr>
              <a:t>množstva podzemných vôd </a:t>
            </a:r>
            <a:r>
              <a:rPr lang="sk-SK" sz="1800" dirty="0" smtClean="0">
                <a:solidFill>
                  <a:srgbClr val="0060A8"/>
                </a:solidFill>
              </a:rPr>
              <a:t>(Zdroj: SHMÚ)</a:t>
            </a:r>
            <a:endParaRPr lang="sk-SK" sz="3600" dirty="0" smtClean="0">
              <a:solidFill>
                <a:srgbClr val="0060A8"/>
              </a:solidFill>
            </a:endParaRPr>
          </a:p>
        </p:txBody>
      </p:sp>
      <p:pic>
        <p:nvPicPr>
          <p:cNvPr id="29834" name="Picture 116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395536" y="2708920"/>
            <a:ext cx="8064500" cy="3240088"/>
          </a:xfrm>
          <a:noFill/>
          <a:extLst>
            <a:ext uri="{909E8E84-426E-40DD-AFC4-6F175D3DCCD1}">
              <a14:hiddenFill xmlns:a14="http://schemas.microsoft.com/office/drawing/2010/main" xmlns="">
                <a:solidFill>
                  <a:srgbClr val="FFFFFF"/>
                </a:solidFill>
              </a14:hiddenFill>
            </a:ext>
          </a:extLst>
        </p:spPr>
      </p:pic>
      <p:sp>
        <p:nvSpPr>
          <p:cNvPr id="7172" name="Oval 1163"/>
          <p:cNvSpPr>
            <a:spLocks noChangeArrowheads="1"/>
          </p:cNvSpPr>
          <p:nvPr/>
        </p:nvSpPr>
        <p:spPr bwMode="auto">
          <a:xfrm>
            <a:off x="5652120" y="4437112"/>
            <a:ext cx="863600" cy="2159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sk-SK"/>
          </a:p>
        </p:txBody>
      </p:sp>
      <p:sp>
        <p:nvSpPr>
          <p:cNvPr id="7173" name="Oval 1164"/>
          <p:cNvSpPr>
            <a:spLocks noChangeArrowheads="1"/>
          </p:cNvSpPr>
          <p:nvPr/>
        </p:nvSpPr>
        <p:spPr bwMode="auto">
          <a:xfrm>
            <a:off x="7020272" y="3501008"/>
            <a:ext cx="1441450" cy="358775"/>
          </a:xfrm>
          <a:prstGeom prst="ellipse">
            <a:avLst/>
          </a:prstGeom>
          <a:noFill/>
          <a:ln w="381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sk-SK"/>
          </a:p>
        </p:txBody>
      </p:sp>
      <p:sp>
        <p:nvSpPr>
          <p:cNvPr id="7174" name="Oval 1165"/>
          <p:cNvSpPr>
            <a:spLocks noChangeArrowheads="1"/>
          </p:cNvSpPr>
          <p:nvPr/>
        </p:nvSpPr>
        <p:spPr bwMode="auto">
          <a:xfrm>
            <a:off x="7020272" y="5157192"/>
            <a:ext cx="1440160" cy="432049"/>
          </a:xfrm>
          <a:prstGeom prst="ellipse">
            <a:avLst/>
          </a:prstGeom>
          <a:noFill/>
          <a:ln w="381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sk-SK"/>
          </a:p>
        </p:txBody>
      </p:sp>
      <p:sp>
        <p:nvSpPr>
          <p:cNvPr id="7" name="BlokTextu 6"/>
          <p:cNvSpPr txBox="1"/>
          <p:nvPr/>
        </p:nvSpPr>
        <p:spPr>
          <a:xfrm>
            <a:off x="611560" y="1916832"/>
            <a:ext cx="7920880" cy="646331"/>
          </a:xfrm>
          <a:prstGeom prst="rect">
            <a:avLst/>
          </a:prstGeom>
          <a:noFill/>
        </p:spPr>
        <p:txBody>
          <a:bodyPr wrap="square" rtlCol="0">
            <a:spAutoFit/>
          </a:bodyPr>
          <a:lstStyle/>
          <a:p>
            <a:r>
              <a:rPr lang="sk-SK" dirty="0" smtClean="0"/>
              <a:t>Vodohospodárska bilancia  - kvantitatívna analýza vodohospodársky významných lokalít</a:t>
            </a:r>
            <a:endParaRPr lang="sk-SK" dirty="0"/>
          </a:p>
        </p:txBody>
      </p:sp>
    </p:spTree>
    <p:extLst>
      <p:ext uri="{BB962C8B-B14F-4D97-AF65-F5344CB8AC3E}">
        <p14:creationId xmlns:p14="http://schemas.microsoft.com/office/powerpoint/2010/main" xmlns="" val="638210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7193"/>
                                        </p:tgtEl>
                                        <p:attrNameLst>
                                          <p:attrName>style.visibility</p:attrName>
                                        </p:attrNameLst>
                                      </p:cBhvr>
                                      <p:to>
                                        <p:strVal val="visible"/>
                                      </p:to>
                                    </p:set>
                                    <p:anim calcmode="lin" valueType="num">
                                      <p:cBhvr>
                                        <p:cTn id="7" dur="500" fill="hold"/>
                                        <p:tgtEl>
                                          <p:spTgt spid="27193"/>
                                        </p:tgtEl>
                                        <p:attrNameLst>
                                          <p:attrName>ppt_w</p:attrName>
                                        </p:attrNameLst>
                                      </p:cBhvr>
                                      <p:tavLst>
                                        <p:tav tm="0">
                                          <p:val>
                                            <p:fltVal val="0"/>
                                          </p:val>
                                        </p:tav>
                                        <p:tav tm="100000">
                                          <p:val>
                                            <p:strVal val="#ppt_w"/>
                                          </p:val>
                                        </p:tav>
                                      </p:tavLst>
                                    </p:anim>
                                    <p:anim calcmode="lin" valueType="num">
                                      <p:cBhvr>
                                        <p:cTn id="8" dur="500" fill="hold"/>
                                        <p:tgtEl>
                                          <p:spTgt spid="27193"/>
                                        </p:tgtEl>
                                        <p:attrNameLst>
                                          <p:attrName>ppt_h</p:attrName>
                                        </p:attrNameLst>
                                      </p:cBhvr>
                                      <p:tavLst>
                                        <p:tav tm="0">
                                          <p:val>
                                            <p:fltVal val="0"/>
                                          </p:val>
                                        </p:tav>
                                        <p:tav tm="100000">
                                          <p:val>
                                            <p:strVal val="#ppt_h"/>
                                          </p:val>
                                        </p:tav>
                                      </p:tavLst>
                                    </p:anim>
                                    <p:anim calcmode="lin" valueType="num">
                                      <p:cBhvr>
                                        <p:cTn id="9" dur="500" fill="hold"/>
                                        <p:tgtEl>
                                          <p:spTgt spid="27193"/>
                                        </p:tgtEl>
                                        <p:attrNameLst>
                                          <p:attrName>style.rotation</p:attrName>
                                        </p:attrNameLst>
                                      </p:cBhvr>
                                      <p:tavLst>
                                        <p:tav tm="0">
                                          <p:val>
                                            <p:fltVal val="360"/>
                                          </p:val>
                                        </p:tav>
                                        <p:tav tm="100000">
                                          <p:val>
                                            <p:fltVal val="0"/>
                                          </p:val>
                                        </p:tav>
                                      </p:tavLst>
                                    </p:anim>
                                    <p:animEffect transition="in" filter="fade">
                                      <p:cBhvr>
                                        <p:cTn id="10" dur="500"/>
                                        <p:tgtEl>
                                          <p:spTgt spid="27193"/>
                                        </p:tgtEl>
                                      </p:cBhvr>
                                    </p:animEffect>
                                  </p:childTnLst>
                                </p:cTn>
                              </p:par>
                            </p:childTnLst>
                          </p:cTn>
                        </p:par>
                        <p:par>
                          <p:cTn id="11" fill="hold" nodeType="afterGroup">
                            <p:stCondLst>
                              <p:cond delay="500"/>
                            </p:stCondLst>
                            <p:childTnLst>
                              <p:par>
                                <p:cTn id="12" presetID="2" presetClass="entr" presetSubtype="4" fill="hold" nodeType="afterEffect">
                                  <p:stCondLst>
                                    <p:cond delay="0"/>
                                  </p:stCondLst>
                                  <p:childTnLst>
                                    <p:set>
                                      <p:cBhvr>
                                        <p:cTn id="13" dur="1" fill="hold">
                                          <p:stCondLst>
                                            <p:cond delay="0"/>
                                          </p:stCondLst>
                                        </p:cTn>
                                        <p:tgtEl>
                                          <p:spTgt spid="29834"/>
                                        </p:tgtEl>
                                        <p:attrNameLst>
                                          <p:attrName>style.visibility</p:attrName>
                                        </p:attrNameLst>
                                      </p:cBhvr>
                                      <p:to>
                                        <p:strVal val="visible"/>
                                      </p:to>
                                    </p:set>
                                    <p:anim calcmode="lin" valueType="num">
                                      <p:cBhvr additive="base">
                                        <p:cTn id="14" dur="500" fill="hold"/>
                                        <p:tgtEl>
                                          <p:spTgt spid="29834"/>
                                        </p:tgtEl>
                                        <p:attrNameLst>
                                          <p:attrName>ppt_x</p:attrName>
                                        </p:attrNameLst>
                                      </p:cBhvr>
                                      <p:tavLst>
                                        <p:tav tm="0">
                                          <p:val>
                                            <p:strVal val="#ppt_x"/>
                                          </p:val>
                                        </p:tav>
                                        <p:tav tm="100000">
                                          <p:val>
                                            <p:strVal val="#ppt_x"/>
                                          </p:val>
                                        </p:tav>
                                      </p:tavLst>
                                    </p:anim>
                                    <p:anim calcmode="lin" valueType="num">
                                      <p:cBhvr additive="base">
                                        <p:cTn id="15" dur="500" fill="hold"/>
                                        <p:tgtEl>
                                          <p:spTgt spid="298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9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7544" y="188640"/>
            <a:ext cx="8229600" cy="1008112"/>
          </a:xfrm>
        </p:spPr>
        <p:txBody>
          <a:bodyPr/>
          <a:lstStyle/>
          <a:p>
            <a:r>
              <a:rPr lang="sk-SK" sz="3600" dirty="0" smtClean="0">
                <a:solidFill>
                  <a:srgbClr val="0099CC"/>
                </a:solidFill>
                <a:effectLst>
                  <a:outerShdw blurRad="38100" dist="38100" dir="2700000" algn="tl">
                    <a:srgbClr val="000000"/>
                  </a:outerShdw>
                </a:effectLst>
                <a:latin typeface="Times New Roman" pitchFamily="18" charset="0"/>
                <a:cs typeface="Times New Roman" pitchFamily="18" charset="0"/>
              </a:rPr>
              <a:t>CHEMICKÝ </a:t>
            </a:r>
            <a:r>
              <a:rPr lang="sk-SK" sz="3600" dirty="0">
                <a:solidFill>
                  <a:srgbClr val="0099CC"/>
                </a:solidFill>
                <a:effectLst>
                  <a:outerShdw blurRad="38100" dist="38100" dir="2700000" algn="tl">
                    <a:srgbClr val="000000"/>
                  </a:outerShdw>
                </a:effectLst>
                <a:latin typeface="Times New Roman" pitchFamily="18" charset="0"/>
                <a:cs typeface="Times New Roman" pitchFamily="18" charset="0"/>
              </a:rPr>
              <a:t>STAV </a:t>
            </a:r>
            <a:br>
              <a:rPr lang="sk-SK" sz="3600" dirty="0">
                <a:solidFill>
                  <a:srgbClr val="0099CC"/>
                </a:solidFill>
                <a:effectLst>
                  <a:outerShdw blurRad="38100" dist="38100" dir="2700000" algn="tl">
                    <a:srgbClr val="000000"/>
                  </a:outerShdw>
                </a:effectLst>
                <a:latin typeface="Times New Roman" pitchFamily="18" charset="0"/>
                <a:cs typeface="Times New Roman" pitchFamily="18" charset="0"/>
              </a:rPr>
            </a:br>
            <a:r>
              <a:rPr lang="sk-SK" sz="2000" dirty="0">
                <a:solidFill>
                  <a:srgbClr val="0099CC"/>
                </a:solidFill>
                <a:effectLst>
                  <a:outerShdw blurRad="38100" dist="38100" dir="2700000" algn="tl">
                    <a:srgbClr val="000000"/>
                  </a:outerShdw>
                </a:effectLst>
                <a:latin typeface="Times New Roman" pitchFamily="18" charset="0"/>
                <a:cs typeface="Times New Roman" pitchFamily="18" charset="0"/>
              </a:rPr>
              <a:t>ÚTVAROV PODZEMNÝCH VÔD  NA SLOVENSKU</a:t>
            </a:r>
          </a:p>
        </p:txBody>
      </p:sp>
      <p:sp>
        <p:nvSpPr>
          <p:cNvPr id="13315" name="Rectangle 3"/>
          <p:cNvSpPr>
            <a:spLocks noGrp="1" noChangeArrowheads="1"/>
          </p:cNvSpPr>
          <p:nvPr>
            <p:ph type="body" idx="1"/>
          </p:nvPr>
        </p:nvSpPr>
        <p:spPr>
          <a:xfrm>
            <a:off x="609600" y="1600200"/>
            <a:ext cx="8210872" cy="4997450"/>
          </a:xfrm>
        </p:spPr>
        <p:txBody>
          <a:bodyPr/>
          <a:lstStyle/>
          <a:p>
            <a:pPr eaLnBrk="1" hangingPunct="1">
              <a:lnSpc>
                <a:spcPct val="80000"/>
              </a:lnSpc>
              <a:buNone/>
            </a:pPr>
            <a:r>
              <a:rPr lang="sk-SK" sz="2400" dirty="0">
                <a:solidFill>
                  <a:srgbClr val="003399"/>
                </a:solidFill>
                <a:effectLst>
                  <a:outerShdw blurRad="38100" dist="38100" dir="2700000" algn="tl">
                    <a:srgbClr val="000000"/>
                  </a:outerShdw>
                </a:effectLst>
              </a:rPr>
              <a:t>101 </a:t>
            </a:r>
            <a:r>
              <a:rPr lang="sk-SK" sz="2400" dirty="0" smtClean="0">
                <a:solidFill>
                  <a:srgbClr val="003399"/>
                </a:solidFill>
                <a:effectLst>
                  <a:outerShdw blurRad="38100" dist="38100" dir="2700000" algn="tl">
                    <a:srgbClr val="000000"/>
                  </a:outerShdw>
                </a:effectLst>
              </a:rPr>
              <a:t>útvarov podzemných vôd</a:t>
            </a:r>
            <a:r>
              <a:rPr lang="sk-SK" sz="4400" dirty="0" smtClean="0">
                <a:solidFill>
                  <a:srgbClr val="003399"/>
                </a:solidFill>
                <a:effectLst>
                  <a:outerShdw blurRad="38100" dist="38100" dir="2700000" algn="tl">
                    <a:srgbClr val="000000"/>
                  </a:outerShdw>
                </a:effectLst>
              </a:rPr>
              <a:t> </a:t>
            </a:r>
            <a:r>
              <a:rPr lang="sk-SK" sz="2400" dirty="0" smtClean="0">
                <a:solidFill>
                  <a:srgbClr val="003399"/>
                </a:solidFill>
                <a:effectLst>
                  <a:outerShdw blurRad="38100" dist="38100" dir="2700000" algn="tl">
                    <a:srgbClr val="000000"/>
                  </a:outerShdw>
                </a:effectLst>
              </a:rPr>
              <a:t>- </a:t>
            </a:r>
            <a:r>
              <a:rPr lang="sk-SK" sz="2400" dirty="0">
                <a:solidFill>
                  <a:srgbClr val="003399"/>
                </a:solidFill>
                <a:effectLst>
                  <a:outerShdw blurRad="38100" dist="38100" dir="2700000" algn="tl">
                    <a:srgbClr val="000000"/>
                  </a:outerShdw>
                </a:effectLst>
              </a:rPr>
              <a:t>26 </a:t>
            </a:r>
            <a:r>
              <a:rPr lang="sk-SK" sz="2400" dirty="0" smtClean="0">
                <a:solidFill>
                  <a:srgbClr val="003399"/>
                </a:solidFill>
                <a:effectLst>
                  <a:outerShdw blurRad="38100" dist="38100" dir="2700000" algn="tl">
                    <a:srgbClr val="000000"/>
                  </a:outerShdw>
                </a:effectLst>
              </a:rPr>
              <a:t>GTV  = 75 </a:t>
            </a:r>
            <a:r>
              <a:rPr lang="sk-SK" sz="2400" dirty="0" err="1" smtClean="0">
                <a:solidFill>
                  <a:srgbClr val="003399"/>
                </a:solidFill>
                <a:effectLst>
                  <a:outerShdw blurRad="38100" dist="38100" dir="2700000" algn="tl">
                    <a:srgbClr val="000000"/>
                  </a:outerShdw>
                </a:effectLst>
              </a:rPr>
              <a:t>Úpzv</a:t>
            </a:r>
            <a:r>
              <a:rPr lang="sk-SK" sz="2400" dirty="0" smtClean="0">
                <a:solidFill>
                  <a:srgbClr val="003399"/>
                </a:solidFill>
                <a:effectLst>
                  <a:outerShdw blurRad="38100" dist="38100" dir="2700000" algn="tl">
                    <a:srgbClr val="000000"/>
                  </a:outerShdw>
                </a:effectLst>
              </a:rPr>
              <a:t> (16 </a:t>
            </a:r>
            <a:r>
              <a:rPr lang="sk-SK" sz="2400" dirty="0">
                <a:solidFill>
                  <a:srgbClr val="003399"/>
                </a:solidFill>
                <a:effectLst>
                  <a:outerShdw blurRad="38100" dist="38100" dir="2700000" algn="tl">
                    <a:srgbClr val="000000"/>
                  </a:outerShdw>
                </a:effectLst>
              </a:rPr>
              <a:t>Q + 59 </a:t>
            </a:r>
            <a:r>
              <a:rPr lang="sk-SK" sz="2400" dirty="0" smtClean="0">
                <a:solidFill>
                  <a:srgbClr val="003399"/>
                </a:solidFill>
                <a:effectLst>
                  <a:outerShdw blurRad="38100" dist="38100" dir="2700000" algn="tl">
                    <a:srgbClr val="000000"/>
                  </a:outerShdw>
                </a:effectLst>
              </a:rPr>
              <a:t>PQ)</a:t>
            </a:r>
            <a:endParaRPr lang="sk-SK" sz="2400" dirty="0">
              <a:solidFill>
                <a:srgbClr val="003399"/>
              </a:solidFill>
              <a:effectLst>
                <a:outerShdw blurRad="38100" dist="38100" dir="2700000" algn="tl">
                  <a:srgbClr val="000000"/>
                </a:outerShdw>
              </a:effectLst>
            </a:endParaRPr>
          </a:p>
          <a:p>
            <a:pPr eaLnBrk="1" hangingPunct="1">
              <a:lnSpc>
                <a:spcPct val="80000"/>
              </a:lnSpc>
              <a:buFont typeface="Wingdings" pitchFamily="2" charset="2"/>
              <a:buNone/>
            </a:pPr>
            <a:endParaRPr lang="sk-SK" sz="2400" dirty="0" smtClean="0">
              <a:solidFill>
                <a:schemeClr val="folHlink"/>
              </a:solidFill>
            </a:endParaRPr>
          </a:p>
          <a:p>
            <a:pPr eaLnBrk="1" hangingPunct="1">
              <a:lnSpc>
                <a:spcPct val="80000"/>
              </a:lnSpc>
              <a:buFont typeface="Wingdings" pitchFamily="2" charset="2"/>
              <a:buNone/>
            </a:pPr>
            <a:r>
              <a:rPr lang="sk-SK" sz="2400" dirty="0" smtClean="0">
                <a:solidFill>
                  <a:schemeClr val="folHlink"/>
                </a:solidFill>
              </a:rPr>
              <a:t>Z celkového počtu 75 útvarov</a:t>
            </a:r>
            <a:r>
              <a:rPr lang="sk-SK" sz="2400" dirty="0" smtClean="0"/>
              <a:t> podzemných vôd Slovenska je   </a:t>
            </a:r>
          </a:p>
          <a:p>
            <a:pPr eaLnBrk="1" hangingPunct="1">
              <a:lnSpc>
                <a:spcPct val="150000"/>
              </a:lnSpc>
              <a:buClr>
                <a:srgbClr val="FF0000"/>
              </a:buClr>
            </a:pPr>
            <a:r>
              <a:rPr lang="sk-SK" sz="2400" dirty="0" smtClean="0">
                <a:solidFill>
                  <a:srgbClr val="FF0000"/>
                </a:solidFill>
              </a:rPr>
              <a:t>13 útvarov podzemných vôd  v zlom chemickom stave</a:t>
            </a:r>
            <a:r>
              <a:rPr lang="sk-SK" sz="2400" dirty="0" smtClean="0"/>
              <a:t>               t.j. 7 kvartérnych útvarov a 6 </a:t>
            </a:r>
            <a:r>
              <a:rPr lang="sk-SK" sz="2400" dirty="0" err="1" smtClean="0"/>
              <a:t>predkvartérnych</a:t>
            </a:r>
            <a:r>
              <a:rPr lang="sk-SK" sz="2400" dirty="0" smtClean="0"/>
              <a:t> útvarov </a:t>
            </a:r>
          </a:p>
          <a:p>
            <a:pPr eaLnBrk="1" hangingPunct="1">
              <a:lnSpc>
                <a:spcPct val="80000"/>
              </a:lnSpc>
              <a:buClr>
                <a:srgbClr val="FF0000"/>
              </a:buClr>
            </a:pPr>
            <a:r>
              <a:rPr lang="sk-SK" sz="2400" dirty="0" smtClean="0">
                <a:solidFill>
                  <a:srgbClr val="FF0000"/>
                </a:solidFill>
              </a:rPr>
              <a:t>63 útvarov podzemných vôd  v dobrom chemickom stave</a:t>
            </a:r>
          </a:p>
          <a:p>
            <a:pPr eaLnBrk="1" hangingPunct="1">
              <a:lnSpc>
                <a:spcPct val="80000"/>
              </a:lnSpc>
            </a:pPr>
            <a:endParaRPr lang="sk-SK" sz="2400" dirty="0" smtClean="0"/>
          </a:p>
          <a:p>
            <a:pPr eaLnBrk="1" hangingPunct="1">
              <a:lnSpc>
                <a:spcPct val="80000"/>
              </a:lnSpc>
            </a:pPr>
            <a:r>
              <a:rPr lang="sk-SK" sz="2000" dirty="0" smtClean="0"/>
              <a:t>Dobrý  chemický stav bol klasifikovaný v 82,7 % útvarov podzemných vôd, čo predstavuje plochu 45527,00 km2, t.j. 76,4% z celkovej plochy útvarov (kvartérnych aj </a:t>
            </a:r>
            <a:r>
              <a:rPr lang="sk-SK" sz="2000" dirty="0" err="1" smtClean="0"/>
              <a:t>predkvartérnych</a:t>
            </a:r>
            <a:r>
              <a:rPr lang="sk-SK" sz="2000" dirty="0" smtClean="0"/>
              <a:t>). </a:t>
            </a:r>
          </a:p>
          <a:p>
            <a:pPr eaLnBrk="1" hangingPunct="1">
              <a:lnSpc>
                <a:spcPct val="80000"/>
              </a:lnSpc>
            </a:pPr>
            <a:r>
              <a:rPr lang="sk-SK" sz="2000" dirty="0" smtClean="0"/>
              <a:t>Zlý stav je klasifikovaný v 17,3% útvarov podzemných vôd, t.j. 14101,00 km2, t.j. 23,6%  z celkovej plochy útvarov. </a:t>
            </a:r>
          </a:p>
        </p:txBody>
      </p:sp>
    </p:spTree>
    <p:extLst>
      <p:ext uri="{BB962C8B-B14F-4D97-AF65-F5344CB8AC3E}">
        <p14:creationId xmlns:p14="http://schemas.microsoft.com/office/powerpoint/2010/main" xmlns="" val="23308567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sk-SK" sz="3600" dirty="0" smtClean="0">
                <a:solidFill>
                  <a:schemeClr val="bg1"/>
                </a:solidFill>
              </a:rPr>
              <a:t>Parametre spôsobujúce zlý chemický stav </a:t>
            </a:r>
            <a:r>
              <a:rPr lang="sk-SK" sz="3200" dirty="0" smtClean="0"/>
              <a:t>        v kvartérnych útvaroch podzemných vôd</a:t>
            </a:r>
          </a:p>
        </p:txBody>
      </p:sp>
      <p:pic>
        <p:nvPicPr>
          <p:cNvPr id="94215" name="Picture 7"/>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619250" y="1557338"/>
            <a:ext cx="6121400" cy="5541962"/>
          </a:xfr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89636043"/>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94210"/>
                                        </p:tgtEl>
                                        <p:attrNameLst>
                                          <p:attrName>style.visibility</p:attrName>
                                        </p:attrNameLst>
                                      </p:cBhvr>
                                      <p:to>
                                        <p:strVal val="visible"/>
                                      </p:to>
                                    </p:set>
                                    <p:animEffect transition="in" filter="fade">
                                      <p:cBhvr>
                                        <p:cTn id="7" dur="768" decel="100000"/>
                                        <p:tgtEl>
                                          <p:spTgt spid="94210"/>
                                        </p:tgtEl>
                                      </p:cBhvr>
                                    </p:animEffect>
                                    <p:animScale>
                                      <p:cBhvr>
                                        <p:cTn id="8" dur="768" decel="100000"/>
                                        <p:tgtEl>
                                          <p:spTgt spid="94210"/>
                                        </p:tgtEl>
                                      </p:cBhvr>
                                      <p:from x="10000" y="10000"/>
                                      <p:to x="200000" y="450000"/>
                                    </p:animScale>
                                    <p:animScale>
                                      <p:cBhvr>
                                        <p:cTn id="9" dur="1230" accel="100000" fill="hold">
                                          <p:stCondLst>
                                            <p:cond delay="768"/>
                                          </p:stCondLst>
                                        </p:cTn>
                                        <p:tgtEl>
                                          <p:spTgt spid="94210"/>
                                        </p:tgtEl>
                                      </p:cBhvr>
                                      <p:from x="200000" y="450000"/>
                                      <p:to x="100000" y="100000"/>
                                    </p:animScale>
                                    <p:set>
                                      <p:cBhvr>
                                        <p:cTn id="10" dur="768" fill="hold"/>
                                        <p:tgtEl>
                                          <p:spTgt spid="94210"/>
                                        </p:tgtEl>
                                        <p:attrNameLst>
                                          <p:attrName>ppt_x</p:attrName>
                                        </p:attrNameLst>
                                      </p:cBhvr>
                                      <p:to>
                                        <p:strVal val="(0.5)"/>
                                      </p:to>
                                    </p:set>
                                    <p:anim from="(0.5)" to="(#ppt_x)" calcmode="lin" valueType="num">
                                      <p:cBhvr>
                                        <p:cTn id="11" dur="1230" accel="100000" fill="hold">
                                          <p:stCondLst>
                                            <p:cond delay="768"/>
                                          </p:stCondLst>
                                        </p:cTn>
                                        <p:tgtEl>
                                          <p:spTgt spid="94210"/>
                                        </p:tgtEl>
                                        <p:attrNameLst>
                                          <p:attrName>ppt_x</p:attrName>
                                        </p:attrNameLst>
                                      </p:cBhvr>
                                    </p:anim>
                                    <p:set>
                                      <p:cBhvr>
                                        <p:cTn id="12" dur="768" fill="hold"/>
                                        <p:tgtEl>
                                          <p:spTgt spid="94210"/>
                                        </p:tgtEl>
                                        <p:attrNameLst>
                                          <p:attrName>ppt_y</p:attrName>
                                        </p:attrNameLst>
                                      </p:cBhvr>
                                      <p:to>
                                        <p:strVal val="(#ppt_y+0.4)"/>
                                      </p:to>
                                    </p:set>
                                    <p:anim from="(#ppt_y+0.4)" to="(#ppt_y)" calcmode="lin" valueType="num">
                                      <p:cBhvr>
                                        <p:cTn id="13" dur="1230" accel="100000" fill="hold">
                                          <p:stCondLst>
                                            <p:cond delay="768"/>
                                          </p:stCondLst>
                                        </p:cTn>
                                        <p:tgtEl>
                                          <p:spTgt spid="9421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p:txBody>
          <a:bodyPr/>
          <a:lstStyle/>
          <a:p>
            <a:pPr eaLnBrk="1" hangingPunct="1"/>
            <a:endParaRPr lang="sk-SK" smtClean="0"/>
          </a:p>
        </p:txBody>
      </p:sp>
      <p:pic>
        <p:nvPicPr>
          <p:cNvPr id="14339" name="Picture 6" descr="Def_Kvarter_utvar_chemStav_S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467544" y="692696"/>
            <a:ext cx="7920038" cy="5603875"/>
          </a:xfrm>
        </p:spPr>
      </p:pic>
    </p:spTree>
    <p:extLst>
      <p:ext uri="{BB962C8B-B14F-4D97-AF65-F5344CB8AC3E}">
        <p14:creationId xmlns:p14="http://schemas.microsoft.com/office/powerpoint/2010/main" xmlns="" val="12236815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95263" y="228600"/>
            <a:ext cx="8408987" cy="1040160"/>
          </a:xfrm>
        </p:spPr>
        <p:txBody>
          <a:bodyPr/>
          <a:lstStyle/>
          <a:p>
            <a:pPr eaLnBrk="1" hangingPunct="1"/>
            <a:r>
              <a:rPr lang="sk-SK" sz="3600" dirty="0">
                <a:solidFill>
                  <a:schemeClr val="bg1"/>
                </a:solidFill>
              </a:rPr>
              <a:t>Parametre spôsobujúce zlý chemický stav  </a:t>
            </a:r>
            <a:r>
              <a:rPr lang="sk-SK" sz="3200" dirty="0"/>
              <a:t>         v </a:t>
            </a:r>
            <a:r>
              <a:rPr lang="sk-SK" sz="3200" dirty="0" err="1" smtClean="0"/>
              <a:t>predkvartérnych</a:t>
            </a:r>
            <a:r>
              <a:rPr lang="sk-SK" sz="3200" dirty="0" smtClean="0"/>
              <a:t> </a:t>
            </a:r>
            <a:r>
              <a:rPr lang="sk-SK" sz="3200" dirty="0"/>
              <a:t>útvaroch podzemných vôd</a:t>
            </a:r>
            <a:endParaRPr lang="sk-SK" sz="3200" dirty="0" smtClean="0"/>
          </a:p>
        </p:txBody>
      </p:sp>
      <p:pic>
        <p:nvPicPr>
          <p:cNvPr id="96261" name="Picture 5"/>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187450" y="1600200"/>
            <a:ext cx="6769100" cy="4419600"/>
          </a:xfr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72218604"/>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96258"/>
                                        </p:tgtEl>
                                        <p:attrNameLst>
                                          <p:attrName>style.visibility</p:attrName>
                                        </p:attrNameLst>
                                      </p:cBhvr>
                                      <p:to>
                                        <p:strVal val="visible"/>
                                      </p:to>
                                    </p:set>
                                    <p:animEffect transition="in" filter="fade">
                                      <p:cBhvr>
                                        <p:cTn id="7" dur="768" decel="100000"/>
                                        <p:tgtEl>
                                          <p:spTgt spid="96258"/>
                                        </p:tgtEl>
                                      </p:cBhvr>
                                    </p:animEffect>
                                    <p:animScale>
                                      <p:cBhvr>
                                        <p:cTn id="8" dur="768" decel="100000"/>
                                        <p:tgtEl>
                                          <p:spTgt spid="96258"/>
                                        </p:tgtEl>
                                      </p:cBhvr>
                                      <p:from x="10000" y="10000"/>
                                      <p:to x="200000" y="450000"/>
                                    </p:animScale>
                                    <p:animScale>
                                      <p:cBhvr>
                                        <p:cTn id="9" dur="1230" accel="100000" fill="hold">
                                          <p:stCondLst>
                                            <p:cond delay="768"/>
                                          </p:stCondLst>
                                        </p:cTn>
                                        <p:tgtEl>
                                          <p:spTgt spid="96258"/>
                                        </p:tgtEl>
                                      </p:cBhvr>
                                      <p:from x="200000" y="450000"/>
                                      <p:to x="100000" y="100000"/>
                                    </p:animScale>
                                    <p:set>
                                      <p:cBhvr>
                                        <p:cTn id="10" dur="768" fill="hold"/>
                                        <p:tgtEl>
                                          <p:spTgt spid="96258"/>
                                        </p:tgtEl>
                                        <p:attrNameLst>
                                          <p:attrName>ppt_x</p:attrName>
                                        </p:attrNameLst>
                                      </p:cBhvr>
                                      <p:to>
                                        <p:strVal val="(0.5)"/>
                                      </p:to>
                                    </p:set>
                                    <p:anim from="(0.5)" to="(#ppt_x)" calcmode="lin" valueType="num">
                                      <p:cBhvr>
                                        <p:cTn id="11" dur="1230" accel="100000" fill="hold">
                                          <p:stCondLst>
                                            <p:cond delay="768"/>
                                          </p:stCondLst>
                                        </p:cTn>
                                        <p:tgtEl>
                                          <p:spTgt spid="96258"/>
                                        </p:tgtEl>
                                        <p:attrNameLst>
                                          <p:attrName>ppt_x</p:attrName>
                                        </p:attrNameLst>
                                      </p:cBhvr>
                                    </p:anim>
                                    <p:set>
                                      <p:cBhvr>
                                        <p:cTn id="12" dur="768" fill="hold"/>
                                        <p:tgtEl>
                                          <p:spTgt spid="96258"/>
                                        </p:tgtEl>
                                        <p:attrNameLst>
                                          <p:attrName>ppt_y</p:attrName>
                                        </p:attrNameLst>
                                      </p:cBhvr>
                                      <p:to>
                                        <p:strVal val="(#ppt_y+0.4)"/>
                                      </p:to>
                                    </p:set>
                                    <p:anim from="(#ppt_y+0.4)" to="(#ppt_y)" calcmode="lin" valueType="num">
                                      <p:cBhvr>
                                        <p:cTn id="13" dur="1230" accel="100000" fill="hold">
                                          <p:stCondLst>
                                            <p:cond delay="768"/>
                                          </p:stCondLst>
                                        </p:cTn>
                                        <p:tgtEl>
                                          <p:spTgt spid="9625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Def_predkvarter_utvar_chemStav_SR"/>
          <p:cNvPicPr>
            <a:picLocks noGrp="1" noChangeAspect="1" noChangeArrowheads="1"/>
          </p:cNvPicPr>
          <p:nvPr>
            <p:ph/>
          </p:nvPr>
        </p:nvPicPr>
        <p:blipFill>
          <a:blip r:embed="rId2" cstate="print">
            <a:extLst>
              <a:ext uri="{28A0092B-C50C-407E-A947-70E740481C1C}">
                <a14:useLocalDpi xmlns:a14="http://schemas.microsoft.com/office/drawing/2010/main" xmlns="" val="0"/>
              </a:ext>
            </a:extLst>
          </a:blip>
          <a:srcRect/>
          <a:stretch>
            <a:fillRect/>
          </a:stretch>
        </p:blipFill>
        <p:spPr>
          <a:xfrm>
            <a:off x="395536" y="548680"/>
            <a:ext cx="8183562" cy="5791200"/>
          </a:xfrm>
        </p:spPr>
      </p:pic>
    </p:spTree>
    <p:extLst>
      <p:ext uri="{BB962C8B-B14F-4D97-AF65-F5344CB8AC3E}">
        <p14:creationId xmlns:p14="http://schemas.microsoft.com/office/powerpoint/2010/main" xmlns="" val="27430006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684213" y="404813"/>
            <a:ext cx="8280400" cy="366712"/>
          </a:xfrm>
          <a:prstGeom prst="rect">
            <a:avLst/>
          </a:prstGeom>
        </p:spPr>
        <p:txBody>
          <a:bodyPr>
            <a:spAutoFit/>
          </a:bodyPr>
          <a:lstStyle/>
          <a:p>
            <a:pPr fontAlgn="auto">
              <a:spcBef>
                <a:spcPts val="0"/>
              </a:spcBef>
              <a:spcAft>
                <a:spcPts val="0"/>
              </a:spcAft>
              <a:defRPr/>
            </a:pPr>
            <a:r>
              <a:rPr lang="sk-SK" b="1" kern="0" dirty="0">
                <a:solidFill>
                  <a:srgbClr val="0068B4"/>
                </a:solidFill>
                <a:latin typeface="Arial"/>
              </a:rPr>
              <a:t>  </a:t>
            </a:r>
            <a:r>
              <a:rPr lang="sk-SK" sz="1600" b="1" kern="0" dirty="0">
                <a:solidFill>
                  <a:srgbClr val="0060A8"/>
                </a:solidFill>
                <a:latin typeface="Arial"/>
              </a:rPr>
              <a:t>Výskumný ústav vodného hospodárstva Bratislava</a:t>
            </a:r>
            <a:endParaRPr lang="sk-SK" dirty="0">
              <a:latin typeface="+mn-lt"/>
            </a:endParaRPr>
          </a:p>
        </p:txBody>
      </p:sp>
      <p:pic>
        <p:nvPicPr>
          <p:cNvPr id="3075" name="Obrázok 4" descr="Logo_VUVH.png"/>
          <p:cNvPicPr>
            <a:picLocks noChangeAspect="1"/>
          </p:cNvPicPr>
          <p:nvPr/>
        </p:nvPicPr>
        <p:blipFill>
          <a:blip r:embed="rId2" cstate="print"/>
          <a:srcRect/>
          <a:stretch>
            <a:fillRect/>
          </a:stretch>
        </p:blipFill>
        <p:spPr bwMode="auto">
          <a:xfrm>
            <a:off x="179388" y="333375"/>
            <a:ext cx="514350" cy="500063"/>
          </a:xfrm>
          <a:prstGeom prst="rect">
            <a:avLst/>
          </a:prstGeom>
          <a:noFill/>
          <a:ln w="9525">
            <a:noFill/>
            <a:miter lim="800000"/>
            <a:headEnd/>
            <a:tailEnd/>
          </a:ln>
        </p:spPr>
      </p:pic>
      <p:sp>
        <p:nvSpPr>
          <p:cNvPr id="3076" name="BlokTextu 5"/>
          <p:cNvSpPr txBox="1">
            <a:spLocks noChangeArrowheads="1"/>
          </p:cNvSpPr>
          <p:nvPr/>
        </p:nvSpPr>
        <p:spPr bwMode="auto">
          <a:xfrm>
            <a:off x="7286625" y="6488113"/>
            <a:ext cx="1681163" cy="369887"/>
          </a:xfrm>
          <a:prstGeom prst="rect">
            <a:avLst/>
          </a:prstGeom>
          <a:noFill/>
          <a:ln w="9525">
            <a:noFill/>
            <a:miter lim="800000"/>
            <a:headEnd/>
            <a:tailEnd/>
          </a:ln>
        </p:spPr>
        <p:txBody>
          <a:bodyPr wrap="none">
            <a:spAutoFit/>
          </a:bodyPr>
          <a:lstStyle/>
          <a:p>
            <a:r>
              <a:rPr lang="sk-SK">
                <a:latin typeface="Calibri" pitchFamily="34" charset="0"/>
              </a:rPr>
              <a:t>   </a:t>
            </a:r>
            <a:r>
              <a:rPr lang="sk-SK" b="1">
                <a:latin typeface="Calibri" pitchFamily="34" charset="0"/>
              </a:rPr>
              <a:t> </a:t>
            </a:r>
            <a:r>
              <a:rPr lang="sk-SK" b="1">
                <a:solidFill>
                  <a:srgbClr val="0060A8"/>
                </a:solidFill>
                <a:latin typeface="Calibri" pitchFamily="34" charset="0"/>
              </a:rPr>
              <a:t>www.vuvh.sk</a:t>
            </a:r>
          </a:p>
        </p:txBody>
      </p:sp>
      <p:sp>
        <p:nvSpPr>
          <p:cNvPr id="3077" name="Rectangle 6"/>
          <p:cNvSpPr>
            <a:spLocks noGrp="1"/>
          </p:cNvSpPr>
          <p:nvPr>
            <p:ph type="title" idx="4294967295"/>
          </p:nvPr>
        </p:nvSpPr>
        <p:spPr>
          <a:xfrm>
            <a:off x="2051050" y="620713"/>
            <a:ext cx="6573838" cy="1143000"/>
          </a:xfrm>
        </p:spPr>
        <p:txBody>
          <a:bodyPr/>
          <a:lstStyle/>
          <a:p>
            <a:pPr eaLnBrk="1" hangingPunct="1"/>
            <a:r>
              <a:rPr lang="sk-SK" b="1" i="1" smtClean="0">
                <a:solidFill>
                  <a:srgbClr val="FF3300"/>
                </a:solidFill>
              </a:rPr>
              <a:t>VODNÉ ZDROJE</a:t>
            </a:r>
            <a:endParaRPr lang="sk-SK" smtClean="0"/>
          </a:p>
        </p:txBody>
      </p:sp>
      <p:sp>
        <p:nvSpPr>
          <p:cNvPr id="3078" name="Rectangle 7"/>
          <p:cNvSpPr>
            <a:spLocks noGrp="1"/>
          </p:cNvSpPr>
          <p:nvPr>
            <p:ph type="body" idx="4294967295"/>
          </p:nvPr>
        </p:nvSpPr>
        <p:spPr>
          <a:xfrm>
            <a:off x="3276600" y="1557338"/>
            <a:ext cx="5616575" cy="2376487"/>
          </a:xfrm>
        </p:spPr>
        <p:txBody>
          <a:bodyPr/>
          <a:lstStyle/>
          <a:p>
            <a:pPr eaLnBrk="1" hangingPunct="1">
              <a:buFont typeface="Wingdings" pitchFamily="2" charset="2"/>
              <a:buChar char="Ø"/>
            </a:pPr>
            <a:r>
              <a:rPr lang="sk-SK" sz="2400" b="1" i="1" smtClean="0"/>
              <a:t>sú nenahraditeľnou zložkou prírodného prostredia. Aj keď patria do kategórie obnovovaných prírodných zdrojov </a:t>
            </a:r>
            <a:r>
              <a:rPr lang="sk-SK" sz="2400" b="1" i="1" smtClean="0">
                <a:solidFill>
                  <a:srgbClr val="FF3300"/>
                </a:solidFill>
              </a:rPr>
              <a:t>je nutné</a:t>
            </a:r>
            <a:r>
              <a:rPr lang="sk-SK" sz="2400" b="1" i="1" smtClean="0">
                <a:solidFill>
                  <a:srgbClr val="FF3300"/>
                </a:solidFill>
                <a:latin typeface="Arial" charset="0"/>
              </a:rPr>
              <a:t> </a:t>
            </a:r>
            <a:r>
              <a:rPr lang="sk-SK" sz="2400" b="1" i="1" smtClean="0">
                <a:solidFill>
                  <a:srgbClr val="FF3300"/>
                </a:solidFill>
              </a:rPr>
              <a:t>  ju</a:t>
            </a:r>
            <a:r>
              <a:rPr lang="sk-SK" sz="2400" b="1" i="1" smtClean="0">
                <a:solidFill>
                  <a:srgbClr val="FF3300"/>
                </a:solidFill>
                <a:latin typeface="Arial" charset="0"/>
              </a:rPr>
              <a:t> </a:t>
            </a:r>
            <a:r>
              <a:rPr lang="sk-SK" sz="2400" b="1" i="1" smtClean="0">
                <a:solidFill>
                  <a:srgbClr val="FF3300"/>
                </a:solidFill>
              </a:rPr>
              <a:t>chrániť, regenerovať a to tým starostlivejšie, čím intenzívnejšie sa využíva</a:t>
            </a:r>
            <a:r>
              <a:rPr lang="sk-SK" sz="2400" b="1" i="1" smtClean="0">
                <a:solidFill>
                  <a:srgbClr val="FF0000"/>
                </a:solidFill>
                <a:latin typeface="Arial" charset="0"/>
              </a:rPr>
              <a:t>.</a:t>
            </a:r>
          </a:p>
        </p:txBody>
      </p:sp>
      <p:pic>
        <p:nvPicPr>
          <p:cNvPr id="3079" name="Picture 5" descr="VoidopadStudenyPot4"/>
          <p:cNvPicPr>
            <a:picLocks noChangeAspect="1" noChangeArrowheads="1"/>
          </p:cNvPicPr>
          <p:nvPr/>
        </p:nvPicPr>
        <p:blipFill>
          <a:blip r:embed="rId3" cstate="print"/>
          <a:srcRect/>
          <a:stretch>
            <a:fillRect/>
          </a:stretch>
        </p:blipFill>
        <p:spPr bwMode="auto">
          <a:xfrm>
            <a:off x="5003800" y="4149725"/>
            <a:ext cx="3911600" cy="2420938"/>
          </a:xfrm>
          <a:prstGeom prst="rect">
            <a:avLst/>
          </a:prstGeom>
          <a:noFill/>
          <a:ln w="9525">
            <a:noFill/>
            <a:miter lim="800000"/>
            <a:headEnd/>
            <a:tailEnd/>
          </a:ln>
        </p:spPr>
      </p:pic>
      <p:pic>
        <p:nvPicPr>
          <p:cNvPr id="3080" name="Picture 4" descr="324v"/>
          <p:cNvPicPr>
            <a:picLocks noChangeAspect="1" noChangeArrowheads="1"/>
          </p:cNvPicPr>
          <p:nvPr/>
        </p:nvPicPr>
        <p:blipFill>
          <a:blip r:embed="rId4" cstate="print"/>
          <a:srcRect/>
          <a:stretch>
            <a:fillRect/>
          </a:stretch>
        </p:blipFill>
        <p:spPr bwMode="auto">
          <a:xfrm>
            <a:off x="179388" y="981075"/>
            <a:ext cx="2900362" cy="4248150"/>
          </a:xfrm>
          <a:prstGeom prst="rect">
            <a:avLst/>
          </a:prstGeom>
          <a:noFill/>
          <a:ln w="9525">
            <a:noFill/>
            <a:miter lim="800000"/>
            <a:headEnd/>
            <a:tailEnd/>
          </a:ln>
        </p:spPr>
      </p:pic>
      <p:sp>
        <p:nvSpPr>
          <p:cNvPr id="10" name="BlokTextu 9"/>
          <p:cNvSpPr txBox="1"/>
          <p:nvPr/>
        </p:nvSpPr>
        <p:spPr>
          <a:xfrm>
            <a:off x="179512" y="5301208"/>
            <a:ext cx="4536504" cy="1477328"/>
          </a:xfrm>
          <a:prstGeom prst="rect">
            <a:avLst/>
          </a:prstGeom>
          <a:noFill/>
        </p:spPr>
        <p:txBody>
          <a:bodyPr wrap="square" rtlCol="0">
            <a:spAutoFit/>
          </a:bodyPr>
          <a:lstStyle/>
          <a:p>
            <a:r>
              <a:rPr lang="sk-SK" dirty="0" smtClean="0">
                <a:effectLst>
                  <a:outerShdw blurRad="38100" dist="38100" dir="2700000" algn="tl">
                    <a:srgbClr val="000000"/>
                  </a:outerShdw>
                </a:effectLst>
              </a:rPr>
              <a:t>Podzemné vody sú najvhodnejším a najvýznamnejším zdrojom pitných vôd v SR, ich využívanie predstavuje viac ako 80% z celkového využívaného množstva. </a:t>
            </a:r>
          </a:p>
          <a:p>
            <a:endParaRPr lang="sk-SK"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idx="4294967295"/>
          </p:nvPr>
        </p:nvSpPr>
        <p:spPr>
          <a:xfrm>
            <a:off x="251520" y="274638"/>
            <a:ext cx="8435280" cy="1143000"/>
          </a:xfrm>
        </p:spPr>
        <p:txBody>
          <a:bodyPr/>
          <a:lstStyle/>
          <a:p>
            <a:pPr eaLnBrk="1" hangingPunct="1"/>
            <a:r>
              <a:rPr lang="sk-SK" sz="4000" dirty="0" smtClean="0">
                <a:solidFill>
                  <a:schemeClr val="bg1"/>
                </a:solidFill>
              </a:rPr>
              <a:t>KRITÉRIA </a:t>
            </a:r>
            <a:br>
              <a:rPr lang="sk-SK" sz="4000" dirty="0" smtClean="0">
                <a:solidFill>
                  <a:schemeClr val="bg1"/>
                </a:solidFill>
              </a:rPr>
            </a:br>
            <a:r>
              <a:rPr lang="sk-SK" sz="4000" dirty="0" smtClean="0">
                <a:solidFill>
                  <a:srgbClr val="0070C0"/>
                </a:solidFill>
              </a:rPr>
              <a:t>pre klasifikáciu zlého </a:t>
            </a:r>
            <a:r>
              <a:rPr lang="sk-SK" sz="4000" dirty="0">
                <a:solidFill>
                  <a:srgbClr val="0070C0"/>
                </a:solidFill>
              </a:rPr>
              <a:t>chemický </a:t>
            </a:r>
            <a:r>
              <a:rPr lang="sk-SK" sz="4000" dirty="0" smtClean="0">
                <a:solidFill>
                  <a:srgbClr val="0070C0"/>
                </a:solidFill>
              </a:rPr>
              <a:t>stavu</a:t>
            </a:r>
            <a:endParaRPr lang="sk-SK" sz="3800" dirty="0" smtClean="0">
              <a:solidFill>
                <a:srgbClr val="0070C0"/>
              </a:solidFill>
            </a:endParaRPr>
          </a:p>
        </p:txBody>
      </p:sp>
      <p:sp>
        <p:nvSpPr>
          <p:cNvPr id="97283" name="Rectangle 3"/>
          <p:cNvSpPr>
            <a:spLocks noGrp="1" noChangeArrowheads="1"/>
          </p:cNvSpPr>
          <p:nvPr>
            <p:ph type="body" idx="4294967295"/>
          </p:nvPr>
        </p:nvSpPr>
        <p:spPr/>
        <p:txBody>
          <a:bodyPr/>
          <a:lstStyle/>
          <a:p>
            <a:pPr eaLnBrk="1" hangingPunct="1">
              <a:buClr>
                <a:schemeClr val="folHlink"/>
              </a:buClr>
              <a:buFont typeface="Wingdings" pitchFamily="2" charset="2"/>
              <a:buNone/>
            </a:pPr>
            <a:r>
              <a:rPr lang="sk-SK" sz="2800" dirty="0" smtClean="0"/>
              <a:t>	</a:t>
            </a:r>
            <a:endParaRPr lang="sk-SK" sz="2800" dirty="0" smtClean="0">
              <a:solidFill>
                <a:schemeClr val="folHlink"/>
              </a:solidFill>
            </a:endParaRPr>
          </a:p>
          <a:p>
            <a:pPr eaLnBrk="1" hangingPunct="1">
              <a:buClr>
                <a:schemeClr val="folHlink"/>
              </a:buClr>
            </a:pPr>
            <a:r>
              <a:rPr lang="sk-SK" sz="2800" dirty="0" smtClean="0"/>
              <a:t>normy kvality podzemnej vody stanovené v prílohe I smernice pre dusičnany a pesticídy, </a:t>
            </a:r>
          </a:p>
          <a:p>
            <a:pPr eaLnBrk="1" hangingPunct="1">
              <a:buClr>
                <a:schemeClr val="folHlink"/>
              </a:buClr>
            </a:pPr>
            <a:endParaRPr lang="sk-SK" sz="2800" dirty="0" smtClean="0"/>
          </a:p>
          <a:p>
            <a:pPr eaLnBrk="1" hangingPunct="1">
              <a:buClr>
                <a:schemeClr val="folHlink"/>
              </a:buClr>
            </a:pPr>
            <a:endParaRPr lang="sk-SK" sz="2800" dirty="0"/>
          </a:p>
          <a:p>
            <a:pPr eaLnBrk="1" hangingPunct="1">
              <a:buClr>
                <a:schemeClr val="folHlink"/>
              </a:buClr>
            </a:pPr>
            <a:endParaRPr lang="sk-SK" sz="2800" dirty="0" smtClean="0"/>
          </a:p>
          <a:p>
            <a:pPr eaLnBrk="1" hangingPunct="1">
              <a:buClr>
                <a:schemeClr val="folHlink"/>
              </a:buClr>
            </a:pPr>
            <a:endParaRPr lang="sk-SK" sz="2800" dirty="0"/>
          </a:p>
          <a:p>
            <a:pPr eaLnBrk="1" hangingPunct="1">
              <a:buClr>
                <a:schemeClr val="folHlink"/>
              </a:buClr>
            </a:pPr>
            <a:endParaRPr lang="sk-SK" sz="2800" dirty="0" smtClean="0"/>
          </a:p>
          <a:p>
            <a:pPr eaLnBrk="1" hangingPunct="1">
              <a:buClr>
                <a:schemeClr val="folHlink"/>
              </a:buClr>
            </a:pPr>
            <a:r>
              <a:rPr lang="sk-SK" sz="2800" dirty="0" smtClean="0"/>
              <a:t>prahové hodnoty uvedené v nariadení </a:t>
            </a:r>
          </a:p>
          <a:p>
            <a:pPr eaLnBrk="1" hangingPunct="1">
              <a:buFont typeface="Wingdings" pitchFamily="2" charset="2"/>
              <a:buNone/>
            </a:pPr>
            <a:r>
              <a:rPr lang="sk-SK" sz="1800" dirty="0" smtClean="0"/>
              <a:t>	</a:t>
            </a:r>
          </a:p>
        </p:txBody>
      </p:sp>
      <p:graphicFrame>
        <p:nvGraphicFramePr>
          <p:cNvPr id="6" name="Group 110"/>
          <p:cNvGraphicFramePr>
            <a:graphicFrameLocks/>
          </p:cNvGraphicFramePr>
          <p:nvPr>
            <p:extLst>
              <p:ext uri="{D42A27DB-BD31-4B8C-83A1-F6EECF244321}">
                <p14:modId xmlns:p14="http://schemas.microsoft.com/office/powerpoint/2010/main" xmlns="" val="3820796168"/>
              </p:ext>
            </p:extLst>
          </p:nvPr>
        </p:nvGraphicFramePr>
        <p:xfrm>
          <a:off x="539552" y="2708920"/>
          <a:ext cx="8067675" cy="2232026"/>
        </p:xfrm>
        <a:graphic>
          <a:graphicData uri="http://schemas.openxmlformats.org/drawingml/2006/table">
            <a:tbl>
              <a:tblPr/>
              <a:tblGrid>
                <a:gridCol w="1831975"/>
                <a:gridCol w="1555750"/>
                <a:gridCol w="1670050"/>
                <a:gridCol w="3009900"/>
              </a:tblGrid>
              <a:tr h="628650">
                <a:tc gridSpan="2">
                  <a:txBody>
                    <a:bodyPr/>
                    <a:lstStyle/>
                    <a:p>
                      <a:pPr marL="0" marR="0" lvl="0" indent="0" algn="l" defTabSz="914400" rtl="0" eaLnBrk="0" fontAlgn="b" latinLnBrk="0" hangingPunct="0">
                        <a:lnSpc>
                          <a:spcPct val="100000"/>
                        </a:lnSpc>
                        <a:spcBef>
                          <a:spcPct val="0"/>
                        </a:spcBef>
                        <a:spcAft>
                          <a:spcPct val="0"/>
                        </a:spcAft>
                        <a:buClrTx/>
                        <a:buSzTx/>
                        <a:buFontTx/>
                        <a:buNone/>
                        <a:tabLst/>
                      </a:pPr>
                      <a:endParaRPr kumimoji="0" lang="sk-SK" sz="1800" b="0"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sk-SK"/>
                    </a:p>
                  </a:txBody>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endParaRPr kumimoji="0" lang="sk-SK" sz="2800" b="0"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endParaRPr kumimoji="0" lang="sk-SK" sz="2800" b="0" i="0" u="none" strike="noStrike" cap="none" normalizeH="0" baseline="0" smtClean="0">
                        <a:ln>
                          <a:noFill/>
                        </a:ln>
                        <a:solidFill>
                          <a:schemeClr val="tx1"/>
                        </a:solidFill>
                        <a:effectLst/>
                        <a:latin typeface="Arial" pitchFamily="34" charset="0"/>
                      </a:endParaRPr>
                    </a:p>
                  </a:txBody>
                  <a:tcPr anchor="b" horzOverflow="overflow">
                    <a:lnL>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r>
              <a:tr h="52863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300" b="1" i="0" u="none" strike="noStrike" cap="none" normalizeH="0" baseline="0" dirty="0" smtClean="0">
                          <a:ln>
                            <a:noFill/>
                          </a:ln>
                          <a:solidFill>
                            <a:schemeClr val="tx1"/>
                          </a:solidFill>
                          <a:effectLst/>
                          <a:latin typeface="Arial" pitchFamily="34" charset="0"/>
                          <a:cs typeface="Arial" pitchFamily="34" charset="0"/>
                        </a:rPr>
                        <a:t>Zložka</a:t>
                      </a:r>
                      <a:endParaRPr kumimoji="0" lang="sk-SK" sz="13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300" b="1" i="0" u="none" strike="noStrike" cap="none" normalizeH="0" baseline="0" dirty="0" smtClean="0">
                          <a:ln>
                            <a:noFill/>
                          </a:ln>
                          <a:solidFill>
                            <a:schemeClr val="tx1"/>
                          </a:solidFill>
                          <a:effectLst/>
                          <a:latin typeface="Arial" pitchFamily="34" charset="0"/>
                          <a:cs typeface="Arial" pitchFamily="34" charset="0"/>
                        </a:rPr>
                        <a:t>Referenčná hodnota</a:t>
                      </a:r>
                      <a:endParaRPr kumimoji="0" lang="sk-SK" sz="13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300" b="1" i="0" u="none" strike="noStrike" cap="none" normalizeH="0" baseline="0" smtClean="0">
                          <a:ln>
                            <a:noFill/>
                          </a:ln>
                          <a:solidFill>
                            <a:schemeClr val="tx1"/>
                          </a:solidFill>
                          <a:effectLst/>
                          <a:latin typeface="Arial" pitchFamily="34" charset="0"/>
                          <a:cs typeface="Arial" pitchFamily="34" charset="0"/>
                        </a:rPr>
                        <a:t>Norma kvality</a:t>
                      </a:r>
                      <a:endParaRPr kumimoji="0" lang="sk-SK" sz="13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300" b="1" i="0" u="none" strike="noStrike" cap="none" normalizeH="0" baseline="0" smtClean="0">
                          <a:ln>
                            <a:noFill/>
                          </a:ln>
                          <a:solidFill>
                            <a:schemeClr val="tx1"/>
                          </a:solidFill>
                          <a:effectLst/>
                          <a:latin typeface="Arial" pitchFamily="34" charset="0"/>
                        </a:rPr>
                        <a:t>Legislatíva</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0"/>
                    </a:solidFill>
                  </a:tcPr>
                </a:tc>
              </a:tr>
              <a:tr h="33020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300" b="1" i="1" u="none" strike="noStrike" cap="none" normalizeH="0" baseline="0" smtClean="0">
                          <a:ln>
                            <a:noFill/>
                          </a:ln>
                          <a:solidFill>
                            <a:schemeClr val="tx1"/>
                          </a:solidFill>
                          <a:effectLst/>
                          <a:latin typeface="Arial" pitchFamily="34" charset="0"/>
                          <a:cs typeface="Arial" pitchFamily="34" charset="0"/>
                        </a:rPr>
                        <a:t>Dusičnany</a:t>
                      </a:r>
                      <a:endParaRPr kumimoji="0" lang="sk-SK" sz="13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sk-SK" sz="1300" b="0" i="0" u="none" strike="noStrike" cap="none" normalizeH="0" baseline="0" smtClean="0">
                          <a:ln>
                            <a:noFill/>
                          </a:ln>
                          <a:solidFill>
                            <a:schemeClr val="tx1"/>
                          </a:solidFill>
                          <a:effectLst/>
                          <a:latin typeface="Arial" pitchFamily="34" charset="0"/>
                          <a:cs typeface="Arial" pitchFamily="34" charset="0"/>
                        </a:rPr>
                        <a:t>50 mg/l</a:t>
                      </a:r>
                      <a:endParaRPr kumimoji="0" lang="sk-SK" sz="13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sk-SK" sz="1400" b="0" i="0" u="none" strike="noStrike" cap="none" normalizeH="0" baseline="0" dirty="0" smtClean="0">
                          <a:ln>
                            <a:noFill/>
                          </a:ln>
                          <a:solidFill>
                            <a:schemeClr val="tx1"/>
                          </a:solidFill>
                          <a:effectLst/>
                          <a:latin typeface="Arial" pitchFamily="34" charset="0"/>
                        </a:rPr>
                        <a:t>50 mg/l</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300" b="0" i="0" u="none" strike="noStrike" cap="none" normalizeH="0" baseline="0" smtClean="0">
                          <a:ln>
                            <a:noFill/>
                          </a:ln>
                          <a:solidFill>
                            <a:schemeClr val="tx1"/>
                          </a:solidFill>
                          <a:effectLst/>
                          <a:latin typeface="Arial" pitchFamily="34" charset="0"/>
                        </a:rPr>
                        <a:t>Smernica 91/676/EHS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74453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300" b="1" i="1" u="none" strike="noStrike" cap="none" normalizeH="0" baseline="0" dirty="0" smtClean="0">
                          <a:ln>
                            <a:noFill/>
                          </a:ln>
                          <a:solidFill>
                            <a:schemeClr val="tx1"/>
                          </a:solidFill>
                          <a:effectLst/>
                          <a:latin typeface="Arial" pitchFamily="34" charset="0"/>
                          <a:cs typeface="Arial" pitchFamily="34" charset="0"/>
                        </a:rPr>
                        <a:t>Účinné zložky v pesticídoch, vrátane ich </a:t>
                      </a:r>
                      <a:r>
                        <a:rPr kumimoji="0" lang="sk-SK" sz="1300" b="1" i="1" u="none" strike="noStrike" cap="none" normalizeH="0" baseline="0" dirty="0" err="1" smtClean="0">
                          <a:ln>
                            <a:noFill/>
                          </a:ln>
                          <a:solidFill>
                            <a:schemeClr val="tx1"/>
                          </a:solidFill>
                          <a:effectLst/>
                          <a:latin typeface="Arial" pitchFamily="34" charset="0"/>
                          <a:cs typeface="Arial" pitchFamily="34" charset="0"/>
                        </a:rPr>
                        <a:t>metabolitov</a:t>
                      </a:r>
                      <a:endParaRPr kumimoji="0" lang="sk-SK" sz="13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it-IT" sz="1300" b="0" i="0" u="none" strike="noStrike" cap="none" normalizeH="0" baseline="0" smtClean="0">
                          <a:ln>
                            <a:noFill/>
                          </a:ln>
                          <a:solidFill>
                            <a:schemeClr val="tx1"/>
                          </a:solidFill>
                          <a:effectLst/>
                          <a:latin typeface="Arial" pitchFamily="34" charset="0"/>
                          <a:cs typeface="Arial" pitchFamily="34" charset="0"/>
                        </a:rPr>
                        <a:t>0,1 µg/l</a:t>
                      </a:r>
                    </a:p>
                    <a:p>
                      <a:pPr marL="0" marR="0" lvl="0" indent="0" algn="ctr" defTabSz="914400" rtl="0" eaLnBrk="0" fontAlgn="b" latinLnBrk="0" hangingPunct="0">
                        <a:lnSpc>
                          <a:spcPct val="100000"/>
                        </a:lnSpc>
                        <a:spcBef>
                          <a:spcPct val="0"/>
                        </a:spcBef>
                        <a:spcAft>
                          <a:spcPct val="0"/>
                        </a:spcAft>
                        <a:buClrTx/>
                        <a:buSzTx/>
                        <a:buFontTx/>
                        <a:buNone/>
                        <a:tabLst/>
                      </a:pPr>
                      <a:r>
                        <a:rPr kumimoji="0" lang="it-IT" sz="1300" b="0" i="0" u="none" strike="noStrike" cap="none" normalizeH="0" baseline="0" smtClean="0">
                          <a:ln>
                            <a:noFill/>
                          </a:ln>
                          <a:solidFill>
                            <a:schemeClr val="tx1"/>
                          </a:solidFill>
                          <a:effectLst/>
                          <a:latin typeface="Arial" pitchFamily="34" charset="0"/>
                          <a:cs typeface="Arial" pitchFamily="34" charset="0"/>
                        </a:rPr>
                        <a:t>Celkovo 0,5 µg/l</a:t>
                      </a:r>
                      <a:endParaRPr kumimoji="0" lang="sk-SK" sz="1300" b="0" i="0" u="none" strike="noStrike" cap="none" normalizeH="0" baseline="0" smtClean="0">
                        <a:ln>
                          <a:noFill/>
                        </a:ln>
                        <a:solidFill>
                          <a:schemeClr val="tx1"/>
                        </a:solidFill>
                        <a:effectLst/>
                        <a:latin typeface="Arial" pitchFamily="34" charset="0"/>
                        <a:cs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sk-SK" sz="1300" b="1" i="0" u="none" strike="noStrike" cap="none" normalizeH="0" baseline="0" smtClean="0">
                          <a:ln>
                            <a:noFill/>
                          </a:ln>
                          <a:solidFill>
                            <a:schemeClr val="tx1"/>
                          </a:solidFill>
                          <a:effectLst/>
                          <a:latin typeface="Arial" pitchFamily="34" charset="0"/>
                          <a:cs typeface="Arial" pitchFamily="34" charset="0"/>
                        </a:rPr>
                        <a:t>0,1 µg/l</a:t>
                      </a:r>
                    </a:p>
                    <a:p>
                      <a:pPr marL="0" marR="0" lvl="0" indent="0" algn="ctr" defTabSz="914400" rtl="0" eaLnBrk="0" fontAlgn="b" latinLnBrk="0" hangingPunct="0">
                        <a:lnSpc>
                          <a:spcPct val="100000"/>
                        </a:lnSpc>
                        <a:spcBef>
                          <a:spcPct val="0"/>
                        </a:spcBef>
                        <a:spcAft>
                          <a:spcPct val="0"/>
                        </a:spcAft>
                        <a:buClrTx/>
                        <a:buSzTx/>
                        <a:buFontTx/>
                        <a:buNone/>
                        <a:tabLst/>
                      </a:pPr>
                      <a:r>
                        <a:rPr kumimoji="0" lang="sk-SK" sz="1300" b="1" i="0" u="none" strike="noStrike" cap="none" normalizeH="0" baseline="0" smtClean="0">
                          <a:ln>
                            <a:noFill/>
                          </a:ln>
                          <a:solidFill>
                            <a:schemeClr val="tx1"/>
                          </a:solidFill>
                          <a:effectLst/>
                          <a:latin typeface="Arial" pitchFamily="34" charset="0"/>
                          <a:cs typeface="Arial" pitchFamily="34" charset="0"/>
                        </a:rPr>
                        <a:t>Celkovo 0,5 µg/l</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300" b="0" i="0" u="none" strike="noStrike" cap="none" normalizeH="0" baseline="0" dirty="0" smtClean="0">
                          <a:ln>
                            <a:noFill/>
                          </a:ln>
                          <a:solidFill>
                            <a:schemeClr val="tx1"/>
                          </a:solidFill>
                          <a:effectLst/>
                          <a:latin typeface="Arial" pitchFamily="34" charset="0"/>
                        </a:rPr>
                        <a:t>Smernica 91/414/EHS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bl>
          </a:graphicData>
        </a:graphic>
      </p:graphicFrame>
    </p:spTree>
    <p:extLst>
      <p:ext uri="{BB962C8B-B14F-4D97-AF65-F5344CB8AC3E}">
        <p14:creationId xmlns:p14="http://schemas.microsoft.com/office/powerpoint/2010/main" xmlns="" val="420921258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7282"/>
                                        </p:tgtEl>
                                        <p:attrNameLst>
                                          <p:attrName>style.visibility</p:attrName>
                                        </p:attrNameLst>
                                      </p:cBhvr>
                                      <p:to>
                                        <p:strVal val="visible"/>
                                      </p:to>
                                    </p:set>
                                    <p:animEffect transition="in" filter="fade">
                                      <p:cBhvr>
                                        <p:cTn id="7" dur="1000"/>
                                        <p:tgtEl>
                                          <p:spTgt spid="97282"/>
                                        </p:tgtEl>
                                      </p:cBhvr>
                                    </p:animEffect>
                                    <p:anim calcmode="lin" valueType="num">
                                      <p:cBhvr>
                                        <p:cTn id="8" dur="1000" fill="hold"/>
                                        <p:tgtEl>
                                          <p:spTgt spid="97282"/>
                                        </p:tgtEl>
                                        <p:attrNameLst>
                                          <p:attrName>ppt_x</p:attrName>
                                        </p:attrNameLst>
                                      </p:cBhvr>
                                      <p:tavLst>
                                        <p:tav tm="0">
                                          <p:val>
                                            <p:strVal val="#ppt_x"/>
                                          </p:val>
                                        </p:tav>
                                        <p:tav tm="100000">
                                          <p:val>
                                            <p:strVal val="#ppt_x"/>
                                          </p:val>
                                        </p:tav>
                                      </p:tavLst>
                                    </p:anim>
                                    <p:anim calcmode="lin" valueType="num">
                                      <p:cBhvr>
                                        <p:cTn id="9" dur="898" decel="100000" fill="hold"/>
                                        <p:tgtEl>
                                          <p:spTgt spid="97282"/>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97282"/>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7283">
                                            <p:txEl>
                                              <p:pRg st="0" end="0"/>
                                            </p:txEl>
                                          </p:spTgt>
                                        </p:tgtEl>
                                        <p:attrNameLst>
                                          <p:attrName>style.visibility</p:attrName>
                                        </p:attrNameLst>
                                      </p:cBhvr>
                                      <p:to>
                                        <p:strVal val="visible"/>
                                      </p:to>
                                    </p:set>
                                    <p:animEffect transition="in" filter="fade">
                                      <p:cBhvr>
                                        <p:cTn id="15" dur="1000"/>
                                        <p:tgtEl>
                                          <p:spTgt spid="97283">
                                            <p:txEl>
                                              <p:pRg st="0" end="0"/>
                                            </p:txEl>
                                          </p:spTgt>
                                        </p:tgtEl>
                                      </p:cBhvr>
                                    </p:animEffect>
                                    <p:anim calcmode="lin" valueType="num">
                                      <p:cBhvr>
                                        <p:cTn id="16" dur="1000" fill="hold"/>
                                        <p:tgtEl>
                                          <p:spTgt spid="97283">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97283">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9728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97283">
                                            <p:txEl>
                                              <p:pRg st="1" end="1"/>
                                            </p:txEl>
                                          </p:spTgt>
                                        </p:tgtEl>
                                        <p:attrNameLst>
                                          <p:attrName>style.visibility</p:attrName>
                                        </p:attrNameLst>
                                      </p:cBhvr>
                                      <p:to>
                                        <p:strVal val="visible"/>
                                      </p:to>
                                    </p:set>
                                    <p:animEffect transition="in" filter="fade">
                                      <p:cBhvr>
                                        <p:cTn id="23" dur="1000"/>
                                        <p:tgtEl>
                                          <p:spTgt spid="97283">
                                            <p:txEl>
                                              <p:pRg st="1" end="1"/>
                                            </p:txEl>
                                          </p:spTgt>
                                        </p:tgtEl>
                                      </p:cBhvr>
                                    </p:animEffect>
                                    <p:anim calcmode="lin" valueType="num">
                                      <p:cBhvr>
                                        <p:cTn id="24" dur="1000" fill="hold"/>
                                        <p:tgtEl>
                                          <p:spTgt spid="97283">
                                            <p:txEl>
                                              <p:pRg st="1" end="1"/>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97283">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9728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97283">
                                            <p:txEl>
                                              <p:pRg st="7" end="7"/>
                                            </p:txEl>
                                          </p:spTgt>
                                        </p:tgtEl>
                                        <p:attrNameLst>
                                          <p:attrName>style.visibility</p:attrName>
                                        </p:attrNameLst>
                                      </p:cBhvr>
                                      <p:to>
                                        <p:strVal val="visible"/>
                                      </p:to>
                                    </p:set>
                                    <p:animEffect transition="in" filter="fade">
                                      <p:cBhvr>
                                        <p:cTn id="31" dur="1000"/>
                                        <p:tgtEl>
                                          <p:spTgt spid="97283">
                                            <p:txEl>
                                              <p:pRg st="7" end="7"/>
                                            </p:txEl>
                                          </p:spTgt>
                                        </p:tgtEl>
                                      </p:cBhvr>
                                    </p:animEffect>
                                    <p:anim calcmode="lin" valueType="num">
                                      <p:cBhvr>
                                        <p:cTn id="32" dur="1000" fill="hold"/>
                                        <p:tgtEl>
                                          <p:spTgt spid="97283">
                                            <p:txEl>
                                              <p:pRg st="7" end="7"/>
                                            </p:txEl>
                                          </p:spTgt>
                                        </p:tgtEl>
                                        <p:attrNameLst>
                                          <p:attrName>ppt_x</p:attrName>
                                        </p:attrNameLst>
                                      </p:cBhvr>
                                      <p:tavLst>
                                        <p:tav tm="0">
                                          <p:val>
                                            <p:strVal val="#ppt_x"/>
                                          </p:val>
                                        </p:tav>
                                        <p:tav tm="100000">
                                          <p:val>
                                            <p:strVal val="#ppt_x"/>
                                          </p:val>
                                        </p:tav>
                                      </p:tavLst>
                                    </p:anim>
                                    <p:anim calcmode="lin" valueType="num">
                                      <p:cBhvr>
                                        <p:cTn id="33" dur="898" decel="100000" fill="hold"/>
                                        <p:tgtEl>
                                          <p:spTgt spid="97283">
                                            <p:txEl>
                                              <p:pRg st="7" end="7"/>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898"/>
                                          </p:stCondLst>
                                        </p:cTn>
                                        <p:tgtEl>
                                          <p:spTgt spid="97283">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97283">
                                            <p:txEl>
                                              <p:pRg st="8" end="8"/>
                                            </p:txEl>
                                          </p:spTgt>
                                        </p:tgtEl>
                                        <p:attrNameLst>
                                          <p:attrName>style.visibility</p:attrName>
                                        </p:attrNameLst>
                                      </p:cBhvr>
                                      <p:to>
                                        <p:strVal val="visible"/>
                                      </p:to>
                                    </p:set>
                                    <p:animEffect transition="in" filter="fade">
                                      <p:cBhvr>
                                        <p:cTn id="39" dur="1000"/>
                                        <p:tgtEl>
                                          <p:spTgt spid="97283">
                                            <p:txEl>
                                              <p:pRg st="8" end="8"/>
                                            </p:txEl>
                                          </p:spTgt>
                                        </p:tgtEl>
                                      </p:cBhvr>
                                    </p:animEffect>
                                    <p:anim calcmode="lin" valueType="num">
                                      <p:cBhvr>
                                        <p:cTn id="40" dur="1000" fill="hold"/>
                                        <p:tgtEl>
                                          <p:spTgt spid="97283">
                                            <p:txEl>
                                              <p:pRg st="8" end="8"/>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97283">
                                            <p:txEl>
                                              <p:pRg st="8" end="8"/>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97283">
                                            <p:txEl>
                                              <p:pRg st="8" end="8"/>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p:bldP spid="9728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457200" y="274638"/>
            <a:ext cx="8229600" cy="706090"/>
          </a:xfrm>
        </p:spPr>
        <p:txBody>
          <a:bodyPr/>
          <a:lstStyle/>
          <a:p>
            <a:pPr eaLnBrk="1" hangingPunct="1"/>
            <a:r>
              <a:rPr lang="sk-SK" dirty="0" smtClean="0"/>
              <a:t>Prahové hodnoty</a:t>
            </a:r>
          </a:p>
        </p:txBody>
      </p:sp>
      <p:sp>
        <p:nvSpPr>
          <p:cNvPr id="56323" name="Rectangle 3"/>
          <p:cNvSpPr>
            <a:spLocks noGrp="1" noChangeArrowheads="1"/>
          </p:cNvSpPr>
          <p:nvPr>
            <p:ph type="body" idx="4294967295"/>
          </p:nvPr>
        </p:nvSpPr>
        <p:spPr>
          <a:xfrm>
            <a:off x="323850" y="1341438"/>
            <a:ext cx="8424863" cy="5400675"/>
          </a:xfrm>
        </p:spPr>
        <p:txBody>
          <a:bodyPr/>
          <a:lstStyle/>
          <a:p>
            <a:pPr algn="just" eaLnBrk="1" hangingPunct="1">
              <a:lnSpc>
                <a:spcPct val="90000"/>
              </a:lnSpc>
              <a:buClr>
                <a:schemeClr val="folHlink"/>
              </a:buClr>
              <a:buSzPct val="200000"/>
              <a:buFont typeface="Symbol" pitchFamily="18" charset="2"/>
              <a:buChar char="·"/>
            </a:pPr>
            <a:r>
              <a:rPr lang="sk-SK" smtClean="0"/>
              <a:t>Prahové hodnoty boli stanovené pre nasledovné zložky podzemnej vody : </a:t>
            </a:r>
          </a:p>
          <a:p>
            <a:pPr lvl="1" algn="just" eaLnBrk="1" hangingPunct="1">
              <a:lnSpc>
                <a:spcPct val="90000"/>
              </a:lnSpc>
              <a:buFont typeface="Symbol" pitchFamily="18" charset="2"/>
              <a:buChar char=""/>
            </a:pPr>
            <a:r>
              <a:rPr lang="sk-SK" smtClean="0">
                <a:solidFill>
                  <a:srgbClr val="33CC33"/>
                </a:solidFill>
              </a:rPr>
              <a:t>As, Cd, Pb, Hg, NH</a:t>
            </a:r>
            <a:r>
              <a:rPr lang="sk-SK" baseline="-25000" smtClean="0">
                <a:solidFill>
                  <a:srgbClr val="33CC33"/>
                </a:solidFill>
              </a:rPr>
              <a:t>4</a:t>
            </a:r>
            <a:r>
              <a:rPr lang="sk-SK" smtClean="0">
                <a:solidFill>
                  <a:srgbClr val="33CC33"/>
                </a:solidFill>
              </a:rPr>
              <a:t>, Cl, SO</a:t>
            </a:r>
            <a:r>
              <a:rPr lang="sk-SK" baseline="-25000" smtClean="0">
                <a:solidFill>
                  <a:srgbClr val="33CC33"/>
                </a:solidFill>
              </a:rPr>
              <a:t>4</a:t>
            </a:r>
            <a:r>
              <a:rPr lang="sk-SK" smtClean="0">
                <a:solidFill>
                  <a:srgbClr val="33CC33"/>
                </a:solidFill>
              </a:rPr>
              <a:t>, syntetické látky</a:t>
            </a:r>
            <a:r>
              <a:rPr lang="sk-SK" smtClean="0"/>
              <a:t> – trichloretén, tetrachloretén (dané ako minimálny zoznam parametrov podľa prílohy II. B. smernice 2006/118/ES) </a:t>
            </a:r>
          </a:p>
          <a:p>
            <a:pPr lvl="1" algn="just" eaLnBrk="1" hangingPunct="1">
              <a:lnSpc>
                <a:spcPct val="90000"/>
              </a:lnSpc>
              <a:buFont typeface="Symbol" pitchFamily="18" charset="2"/>
              <a:buChar char=""/>
            </a:pPr>
            <a:r>
              <a:rPr lang="sk-SK" smtClean="0">
                <a:solidFill>
                  <a:srgbClr val="00FF00"/>
                </a:solidFill>
              </a:rPr>
              <a:t>a naviac Na, F, Fe, Mn, Cr, Cu, Se, NO</a:t>
            </a:r>
            <a:r>
              <a:rPr lang="sk-SK" baseline="-25000" smtClean="0">
                <a:solidFill>
                  <a:srgbClr val="00FF00"/>
                </a:solidFill>
              </a:rPr>
              <a:t>3</a:t>
            </a:r>
            <a:r>
              <a:rPr lang="sk-SK" smtClean="0"/>
              <a:t> - jedná sa o látky, ktoré nie sú uvedené v minimálnom zozname, ale boli zistené v útvare podzemných vôd vo významnejšom množstve spôsobujúcom plošne rozsiahlejšiu kontamináciu podzemných vôd.</a:t>
            </a:r>
          </a:p>
        </p:txBody>
      </p:sp>
    </p:spTree>
    <p:extLst>
      <p:ext uri="{BB962C8B-B14F-4D97-AF65-F5344CB8AC3E}">
        <p14:creationId xmlns:p14="http://schemas.microsoft.com/office/powerpoint/2010/main" xmlns="" val="7457474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a:xfrm>
            <a:off x="107950" y="228600"/>
            <a:ext cx="8640763" cy="1040160"/>
          </a:xfrm>
        </p:spPr>
        <p:txBody>
          <a:bodyPr/>
          <a:lstStyle/>
          <a:p>
            <a:r>
              <a:rPr lang="sk-SK" sz="2600" dirty="0" smtClean="0"/>
              <a:t>SK1001200P Útvar medzi zrnových podzemných vôd kvartérnych náplavov oblasti povodia Hornád - </a:t>
            </a:r>
            <a:r>
              <a:rPr lang="sk-SK" sz="2600" dirty="0" smtClean="0">
                <a:solidFill>
                  <a:srgbClr val="FF0000"/>
                </a:solidFill>
              </a:rPr>
              <a:t>LIMITY</a:t>
            </a:r>
          </a:p>
        </p:txBody>
      </p:sp>
      <p:graphicFrame>
        <p:nvGraphicFramePr>
          <p:cNvPr id="57775" name="Group 431"/>
          <p:cNvGraphicFramePr>
            <a:graphicFrameLocks noGrp="1"/>
          </p:cNvGraphicFramePr>
          <p:nvPr>
            <p:ph idx="1"/>
          </p:nvPr>
        </p:nvGraphicFramePr>
        <p:xfrm>
          <a:off x="539750" y="1484313"/>
          <a:ext cx="7924800" cy="4556760"/>
        </p:xfrm>
        <a:graphic>
          <a:graphicData uri="http://schemas.openxmlformats.org/drawingml/2006/table">
            <a:tbl>
              <a:tblPr/>
              <a:tblGrid>
                <a:gridCol w="1009650"/>
                <a:gridCol w="2317750"/>
                <a:gridCol w="2465388"/>
                <a:gridCol w="2132012"/>
              </a:tblGrid>
              <a:tr h="27463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300" b="1" i="0" u="none" strike="noStrike" cap="none" normalizeH="0" baseline="0" dirty="0" smtClean="0">
                          <a:ln>
                            <a:noFill/>
                          </a:ln>
                          <a:solidFill>
                            <a:schemeClr val="tx1"/>
                          </a:solidFill>
                          <a:effectLst/>
                          <a:latin typeface="Arial" pitchFamily="34" charset="0"/>
                          <a:cs typeface="Arial" pitchFamily="34" charset="0"/>
                        </a:rPr>
                        <a:t>Zložka</a:t>
                      </a:r>
                      <a:endParaRPr kumimoji="0" lang="sk-SK" sz="13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sk-SK" sz="1300" b="1" i="0" u="none" strike="noStrike" cap="none" normalizeH="0" baseline="0" smtClean="0">
                          <a:ln>
                            <a:noFill/>
                          </a:ln>
                          <a:solidFill>
                            <a:schemeClr val="tx1"/>
                          </a:solidFill>
                          <a:effectLst/>
                          <a:latin typeface="Arial" pitchFamily="34" charset="0"/>
                          <a:cs typeface="Arial" pitchFamily="34" charset="0"/>
                        </a:rPr>
                        <a:t>Pozaďová hodnota</a:t>
                      </a:r>
                      <a:endParaRPr kumimoji="0" lang="sk-SK" sz="13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254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sk-SK" sz="1300" b="1" i="0" u="none" strike="noStrike" cap="none" normalizeH="0" baseline="0" smtClean="0">
                          <a:ln>
                            <a:noFill/>
                          </a:ln>
                          <a:solidFill>
                            <a:schemeClr val="tx1"/>
                          </a:solidFill>
                          <a:effectLst/>
                          <a:latin typeface="Arial" pitchFamily="34" charset="0"/>
                          <a:cs typeface="Arial" pitchFamily="34" charset="0"/>
                        </a:rPr>
                        <a:t>Referenčná hodnota</a:t>
                      </a:r>
                      <a:endParaRPr kumimoji="0" lang="sk-SK" sz="13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sk-SK" sz="1300" b="1" i="0" u="none" strike="noStrike" cap="none" normalizeH="0" baseline="0" smtClean="0">
                          <a:ln>
                            <a:noFill/>
                          </a:ln>
                          <a:solidFill>
                            <a:schemeClr val="tx1"/>
                          </a:solidFill>
                          <a:effectLst/>
                          <a:latin typeface="Arial" pitchFamily="34" charset="0"/>
                          <a:cs typeface="Arial" pitchFamily="34" charset="0"/>
                        </a:rPr>
                        <a:t>Prahová hodnota</a:t>
                      </a:r>
                      <a:endParaRPr kumimoji="0" lang="sk-SK" sz="13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25400" cap="flat" cmpd="sng" algn="ctr">
                      <a:solidFill>
                        <a:srgbClr val="000000"/>
                      </a:solidFill>
                      <a:prstDash val="solid"/>
                      <a:round/>
                      <a:headEnd type="none" w="med" len="med"/>
                      <a:tailEnd type="none" w="med" len="med"/>
                    </a:lnB>
                    <a:lnTlToBr>
                      <a:noFill/>
                    </a:lnTlToBr>
                    <a:lnBlToTr>
                      <a:noFill/>
                    </a:lnBlToTr>
                    <a:solidFill>
                      <a:srgbClr val="FF0000"/>
                    </a:solidFill>
                  </a:tcPr>
                </a:tc>
              </a:tr>
              <a:tr h="27305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300" b="1" i="1" u="none" strike="noStrike" cap="none" normalizeH="0" baseline="0" smtClean="0">
                          <a:ln>
                            <a:noFill/>
                          </a:ln>
                          <a:solidFill>
                            <a:schemeClr val="tx1"/>
                          </a:solidFill>
                          <a:effectLst/>
                          <a:latin typeface="Arial" pitchFamily="34" charset="0"/>
                          <a:cs typeface="Arial" pitchFamily="34" charset="0"/>
                        </a:rPr>
                        <a:t>Na</a:t>
                      </a:r>
                      <a:endParaRPr kumimoji="0" lang="sk-SK" sz="13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400" b="0" i="0" u="none" strike="noStrike" cap="none" normalizeH="0" baseline="0" smtClean="0">
                          <a:ln>
                            <a:noFill/>
                          </a:ln>
                          <a:solidFill>
                            <a:schemeClr val="tx1"/>
                          </a:solidFill>
                          <a:effectLst/>
                          <a:latin typeface="Arial" pitchFamily="34" charset="0"/>
                        </a:rPr>
                        <a:t>17,1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dirty="0" smtClean="0">
                          <a:ln>
                            <a:noFill/>
                          </a:ln>
                          <a:solidFill>
                            <a:schemeClr val="tx1"/>
                          </a:solidFill>
                          <a:effectLst/>
                          <a:latin typeface="Arial" pitchFamily="34" charset="0"/>
                        </a:rPr>
                        <a:t>200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108,55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27305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300" b="1" i="1" u="none" strike="noStrike" cap="none" normalizeH="0" baseline="0" smtClean="0">
                          <a:ln>
                            <a:noFill/>
                          </a:ln>
                          <a:solidFill>
                            <a:schemeClr val="tx1"/>
                          </a:solidFill>
                          <a:effectLst/>
                          <a:latin typeface="Arial" pitchFamily="34" charset="0"/>
                          <a:cs typeface="Arial" pitchFamily="34" charset="0"/>
                        </a:rPr>
                        <a:t>F</a:t>
                      </a:r>
                      <a:endParaRPr kumimoji="0" lang="sk-SK" sz="13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400" b="0" i="0" u="none" strike="noStrike" cap="none" normalizeH="0" baseline="0" smtClean="0">
                          <a:ln>
                            <a:noFill/>
                          </a:ln>
                          <a:solidFill>
                            <a:schemeClr val="tx1"/>
                          </a:solidFill>
                          <a:effectLst/>
                          <a:latin typeface="Arial" pitchFamily="34" charset="0"/>
                        </a:rPr>
                        <a:t>0,1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1,5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0,8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27305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300" b="1" i="1" u="none" strike="noStrike" cap="none" normalizeH="0" baseline="0" smtClean="0">
                          <a:ln>
                            <a:noFill/>
                          </a:ln>
                          <a:solidFill>
                            <a:schemeClr val="tx1"/>
                          </a:solidFill>
                          <a:effectLst/>
                          <a:latin typeface="Arial" pitchFamily="34" charset="0"/>
                          <a:cs typeface="Arial" pitchFamily="34" charset="0"/>
                        </a:rPr>
                        <a:t>Cl</a:t>
                      </a:r>
                      <a:endParaRPr kumimoji="0" lang="sk-SK" sz="13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400" b="0" i="0" u="none" strike="noStrike" cap="none" normalizeH="0" baseline="0" smtClean="0">
                          <a:ln>
                            <a:noFill/>
                          </a:ln>
                          <a:solidFill>
                            <a:schemeClr val="tx1"/>
                          </a:solidFill>
                          <a:effectLst/>
                          <a:latin typeface="Arial" pitchFamily="34" charset="0"/>
                        </a:rPr>
                        <a:t>31,1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100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65,55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27305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300" b="1" i="1" u="none" strike="noStrike" cap="none" normalizeH="0" baseline="0" smtClean="0">
                          <a:ln>
                            <a:noFill/>
                          </a:ln>
                          <a:solidFill>
                            <a:schemeClr val="tx1"/>
                          </a:solidFill>
                          <a:effectLst/>
                          <a:latin typeface="Arial" pitchFamily="34" charset="0"/>
                          <a:cs typeface="Arial" pitchFamily="34" charset="0"/>
                        </a:rPr>
                        <a:t>SO</a:t>
                      </a:r>
                      <a:r>
                        <a:rPr kumimoji="0" lang="sk-SK" sz="1300" b="1" i="1" u="none" strike="noStrike" cap="none" normalizeH="0" baseline="-30000" smtClean="0">
                          <a:ln>
                            <a:noFill/>
                          </a:ln>
                          <a:solidFill>
                            <a:schemeClr val="tx1"/>
                          </a:solidFill>
                          <a:effectLst/>
                          <a:latin typeface="Arial" pitchFamily="34" charset="0"/>
                          <a:cs typeface="Arial" pitchFamily="34" charset="0"/>
                        </a:rPr>
                        <a:t>4</a:t>
                      </a:r>
                      <a:endParaRPr kumimoji="0" lang="sk-SK" sz="13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400" b="0" i="0" u="none" strike="noStrike" cap="none" normalizeH="0" baseline="0" smtClean="0">
                          <a:ln>
                            <a:noFill/>
                          </a:ln>
                          <a:solidFill>
                            <a:schemeClr val="tx1"/>
                          </a:solidFill>
                          <a:effectLst/>
                          <a:latin typeface="Arial" pitchFamily="34" charset="0"/>
                        </a:rPr>
                        <a:t>81,7</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250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165,85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27305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300" b="1" i="1" u="none" strike="noStrike" cap="none" normalizeH="0" baseline="0" smtClean="0">
                          <a:ln>
                            <a:noFill/>
                          </a:ln>
                          <a:solidFill>
                            <a:schemeClr val="tx1"/>
                          </a:solidFill>
                          <a:effectLst/>
                          <a:latin typeface="Arial" pitchFamily="34" charset="0"/>
                          <a:cs typeface="Arial" pitchFamily="34" charset="0"/>
                        </a:rPr>
                        <a:t>Fe</a:t>
                      </a:r>
                      <a:endParaRPr kumimoji="0" lang="sk-SK" sz="13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400" b="0" i="0" u="none" strike="noStrike" cap="none" normalizeH="0" baseline="0" smtClean="0">
                          <a:ln>
                            <a:noFill/>
                          </a:ln>
                          <a:solidFill>
                            <a:schemeClr val="tx1"/>
                          </a:solidFill>
                          <a:effectLst/>
                          <a:latin typeface="Arial" pitchFamily="34" charset="0"/>
                        </a:rPr>
                        <a:t>25,8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dirty="0" smtClean="0">
                          <a:ln>
                            <a:noFill/>
                          </a:ln>
                          <a:solidFill>
                            <a:schemeClr val="tx1"/>
                          </a:solidFill>
                          <a:effectLst/>
                          <a:latin typeface="Arial" pitchFamily="34" charset="0"/>
                        </a:rPr>
                        <a:t>50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37,9</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27463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300" b="1" i="1" u="none" strike="noStrike" cap="none" normalizeH="0" baseline="0" smtClean="0">
                          <a:ln>
                            <a:noFill/>
                          </a:ln>
                          <a:solidFill>
                            <a:schemeClr val="tx1"/>
                          </a:solidFill>
                          <a:effectLst/>
                          <a:latin typeface="Arial" pitchFamily="34" charset="0"/>
                          <a:cs typeface="Arial" pitchFamily="34" charset="0"/>
                        </a:rPr>
                        <a:t>Mn</a:t>
                      </a:r>
                      <a:endParaRPr kumimoji="0" lang="sk-SK" sz="13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400" b="0" i="0" u="none" strike="noStrike" cap="none" normalizeH="0" baseline="0" smtClean="0">
                          <a:ln>
                            <a:noFill/>
                          </a:ln>
                          <a:solidFill>
                            <a:schemeClr val="tx1"/>
                          </a:solidFill>
                          <a:effectLst/>
                          <a:latin typeface="Arial" pitchFamily="34" charset="0"/>
                        </a:rPr>
                        <a:t>0,05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1" i="0" u="none" strike="noStrike" cap="none" normalizeH="0" baseline="0" dirty="0" smtClean="0">
                          <a:ln>
                            <a:noFill/>
                          </a:ln>
                          <a:solidFill>
                            <a:schemeClr val="tx1"/>
                          </a:solidFill>
                          <a:effectLst/>
                          <a:latin typeface="Arial" pitchFamily="34" charset="0"/>
                        </a:rPr>
                        <a:t>0,05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1" i="0" u="none" strike="noStrike" cap="none" normalizeH="0" baseline="0" smtClean="0">
                          <a:ln>
                            <a:noFill/>
                          </a:ln>
                          <a:solidFill>
                            <a:schemeClr val="tx1"/>
                          </a:solidFill>
                          <a:effectLst/>
                          <a:latin typeface="Arial" pitchFamily="34" charset="0"/>
                        </a:rPr>
                        <a:t>0,03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27305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300" b="1" i="1" u="none" strike="noStrike" cap="none" normalizeH="0" baseline="0" smtClean="0">
                          <a:ln>
                            <a:noFill/>
                          </a:ln>
                          <a:solidFill>
                            <a:schemeClr val="tx1"/>
                          </a:solidFill>
                          <a:effectLst/>
                          <a:latin typeface="Arial" pitchFamily="34" charset="0"/>
                          <a:cs typeface="Arial" pitchFamily="34" charset="0"/>
                        </a:rPr>
                        <a:t>NH</a:t>
                      </a:r>
                      <a:r>
                        <a:rPr kumimoji="0" lang="sk-SK" sz="1300" b="1" i="1" u="none" strike="noStrike" cap="none" normalizeH="0" baseline="-30000" smtClean="0">
                          <a:ln>
                            <a:noFill/>
                          </a:ln>
                          <a:solidFill>
                            <a:schemeClr val="tx1"/>
                          </a:solidFill>
                          <a:effectLst/>
                          <a:latin typeface="Arial" pitchFamily="34" charset="0"/>
                          <a:cs typeface="Arial" pitchFamily="34" charset="0"/>
                        </a:rPr>
                        <a:t>4</a:t>
                      </a:r>
                      <a:endParaRPr kumimoji="0" lang="sk-SK" sz="13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400" b="0" i="0" u="none" strike="noStrike" cap="none" normalizeH="0" baseline="0" smtClean="0">
                          <a:ln>
                            <a:noFill/>
                          </a:ln>
                          <a:solidFill>
                            <a:schemeClr val="tx1"/>
                          </a:solidFill>
                          <a:effectLst/>
                          <a:latin typeface="Arial" pitchFamily="34" charset="0"/>
                        </a:rPr>
                        <a:t>0,1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0,2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0,15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27305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300" b="1" i="1" u="none" strike="noStrike" cap="none" normalizeH="0" baseline="0" smtClean="0">
                          <a:ln>
                            <a:noFill/>
                          </a:ln>
                          <a:solidFill>
                            <a:schemeClr val="tx1"/>
                          </a:solidFill>
                          <a:effectLst/>
                          <a:latin typeface="Arial" pitchFamily="34" charset="0"/>
                          <a:cs typeface="Arial" pitchFamily="34" charset="0"/>
                        </a:rPr>
                        <a:t>Cr</a:t>
                      </a:r>
                      <a:endParaRPr kumimoji="0" lang="sk-SK" sz="13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400" b="0" i="0" u="none" strike="noStrike" cap="none" normalizeH="0" baseline="0" smtClean="0">
                          <a:ln>
                            <a:noFill/>
                          </a:ln>
                          <a:solidFill>
                            <a:schemeClr val="tx1"/>
                          </a:solidFill>
                          <a:effectLst/>
                          <a:latin typeface="Arial" pitchFamily="34" charset="0"/>
                        </a:rPr>
                        <a:t>0,1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0,05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0,05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27305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300" b="1" i="1" u="none" strike="noStrike" cap="none" normalizeH="0" baseline="0" smtClean="0">
                          <a:ln>
                            <a:noFill/>
                          </a:ln>
                          <a:solidFill>
                            <a:schemeClr val="tx1"/>
                          </a:solidFill>
                          <a:effectLst/>
                          <a:latin typeface="Arial" pitchFamily="34" charset="0"/>
                          <a:cs typeface="Arial" pitchFamily="34" charset="0"/>
                        </a:rPr>
                        <a:t>Cu</a:t>
                      </a:r>
                      <a:endParaRPr kumimoji="0" lang="sk-SK" sz="13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400" b="0" i="0" u="none" strike="noStrike" cap="none" normalizeH="0" baseline="0" smtClean="0">
                          <a:ln>
                            <a:noFill/>
                          </a:ln>
                          <a:solidFill>
                            <a:schemeClr val="tx1"/>
                          </a:solidFill>
                          <a:effectLst/>
                          <a:latin typeface="Arial" pitchFamily="34" charset="0"/>
                        </a:rPr>
                        <a:t>0,2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0,5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0,35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27305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300" b="1" i="1" u="none" strike="noStrike" cap="none" normalizeH="0" baseline="0" smtClean="0">
                          <a:ln>
                            <a:noFill/>
                          </a:ln>
                          <a:solidFill>
                            <a:schemeClr val="tx1"/>
                          </a:solidFill>
                          <a:effectLst/>
                          <a:latin typeface="Arial" pitchFamily="34" charset="0"/>
                          <a:cs typeface="Arial" pitchFamily="34" charset="0"/>
                        </a:rPr>
                        <a:t>As</a:t>
                      </a:r>
                      <a:endParaRPr kumimoji="0" lang="sk-SK" sz="13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400" b="0" i="0" u="none" strike="noStrike" cap="none" normalizeH="0" baseline="0" smtClean="0">
                          <a:ln>
                            <a:noFill/>
                          </a:ln>
                          <a:solidFill>
                            <a:schemeClr val="tx1"/>
                          </a:solidFill>
                          <a:effectLst/>
                          <a:latin typeface="Arial" pitchFamily="34" charset="0"/>
                        </a:rPr>
                        <a:t>0,002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0,05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0,026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27305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300" b="1" i="1" u="none" strike="noStrike" cap="none" normalizeH="0" baseline="0" smtClean="0">
                          <a:ln>
                            <a:noFill/>
                          </a:ln>
                          <a:solidFill>
                            <a:schemeClr val="tx1"/>
                          </a:solidFill>
                          <a:effectLst/>
                          <a:latin typeface="Arial" pitchFamily="34" charset="0"/>
                          <a:cs typeface="Arial" pitchFamily="34" charset="0"/>
                        </a:rPr>
                        <a:t>Cd</a:t>
                      </a:r>
                      <a:endParaRPr kumimoji="0" lang="sk-SK" sz="13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400" b="0" i="0" u="none" strike="noStrike" cap="none" normalizeH="0" baseline="0" smtClean="0">
                          <a:ln>
                            <a:noFill/>
                          </a:ln>
                          <a:solidFill>
                            <a:schemeClr val="tx1"/>
                          </a:solidFill>
                          <a:effectLst/>
                          <a:latin typeface="Arial" pitchFamily="34" charset="0"/>
                        </a:rPr>
                        <a:t>0,006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0,503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27463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300" b="1" i="1" u="none" strike="noStrike" cap="none" normalizeH="0" baseline="0" smtClean="0">
                          <a:ln>
                            <a:noFill/>
                          </a:ln>
                          <a:solidFill>
                            <a:schemeClr val="tx1"/>
                          </a:solidFill>
                          <a:effectLst/>
                          <a:latin typeface="Arial" pitchFamily="34" charset="0"/>
                          <a:cs typeface="Arial" pitchFamily="34" charset="0"/>
                        </a:rPr>
                        <a:t>Se</a:t>
                      </a:r>
                      <a:endParaRPr kumimoji="0" lang="sk-SK" sz="13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400" b="0" i="0" u="none" strike="noStrike" cap="none" normalizeH="0" baseline="0" smtClean="0">
                          <a:ln>
                            <a:noFill/>
                          </a:ln>
                          <a:solidFill>
                            <a:schemeClr val="tx1"/>
                          </a:solidFill>
                          <a:effectLst/>
                          <a:latin typeface="Arial" pitchFamily="34" charset="0"/>
                        </a:rPr>
                        <a:t>0,001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0,01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0,0055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27305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300" b="1" i="1" u="none" strike="noStrike" cap="none" normalizeH="0" baseline="0" smtClean="0">
                          <a:ln>
                            <a:noFill/>
                          </a:ln>
                          <a:solidFill>
                            <a:schemeClr val="tx1"/>
                          </a:solidFill>
                          <a:effectLst/>
                          <a:latin typeface="Arial" pitchFamily="34" charset="0"/>
                          <a:cs typeface="Arial" pitchFamily="34" charset="0"/>
                        </a:rPr>
                        <a:t>Pb</a:t>
                      </a:r>
                      <a:endParaRPr kumimoji="0" lang="sk-SK" sz="13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400" b="0" i="0" u="none" strike="noStrike" cap="none" normalizeH="0" baseline="0" smtClean="0">
                          <a:ln>
                            <a:noFill/>
                          </a:ln>
                          <a:solidFill>
                            <a:schemeClr val="tx1"/>
                          </a:solidFill>
                          <a:effectLst/>
                          <a:latin typeface="Arial" pitchFamily="34" charset="0"/>
                        </a:rPr>
                        <a:t>0,001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0,003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0,002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27305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300" b="1" i="1" u="none" strike="noStrike" cap="none" normalizeH="0" baseline="0" smtClean="0">
                          <a:ln>
                            <a:noFill/>
                          </a:ln>
                          <a:solidFill>
                            <a:schemeClr val="tx1"/>
                          </a:solidFill>
                          <a:effectLst/>
                          <a:latin typeface="Arial" pitchFamily="34" charset="0"/>
                          <a:cs typeface="Arial" pitchFamily="34" charset="0"/>
                        </a:rPr>
                        <a:t>Hg</a:t>
                      </a:r>
                      <a:endParaRPr kumimoji="0" lang="sk-SK" sz="13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400" b="0" i="0" u="none" strike="noStrike" cap="none" normalizeH="0" baseline="0" smtClean="0">
                          <a:ln>
                            <a:noFill/>
                          </a:ln>
                          <a:solidFill>
                            <a:schemeClr val="tx1"/>
                          </a:solidFill>
                          <a:effectLst/>
                          <a:latin typeface="Arial" pitchFamily="34" charset="0"/>
                        </a:rPr>
                        <a:t>0,002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0,01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sk-SK" sz="1300" b="0" i="0" u="none" strike="noStrike" cap="none" normalizeH="0" baseline="0" smtClean="0">
                          <a:ln>
                            <a:noFill/>
                          </a:ln>
                          <a:solidFill>
                            <a:schemeClr val="tx1"/>
                          </a:solidFill>
                          <a:effectLst/>
                          <a:latin typeface="Arial" pitchFamily="34" charset="0"/>
                        </a:rPr>
                        <a:t>0,006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bl>
          </a:graphicData>
        </a:graphic>
      </p:graphicFrame>
    </p:spTree>
    <p:extLst>
      <p:ext uri="{BB962C8B-B14F-4D97-AF65-F5344CB8AC3E}">
        <p14:creationId xmlns:p14="http://schemas.microsoft.com/office/powerpoint/2010/main" xmlns="" val="418185299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2489" name="Picture 25"/>
          <p:cNvPicPr>
            <a:picLocks noChangeAspect="1" noChangeArrowheads="1"/>
          </p:cNvPicPr>
          <p:nvPr/>
        </p:nvPicPr>
        <p:blipFill>
          <a:blip r:embed="rId2" cstate="print">
            <a:extLst>
              <a:ext uri="{28A0092B-C50C-407E-A947-70E740481C1C}">
                <a14:useLocalDpi xmlns:a14="http://schemas.microsoft.com/office/drawing/2010/main" xmlns="" val="0"/>
              </a:ext>
            </a:extLst>
          </a:blip>
          <a:srcRect l="13884" t="14035" r="16695" b="22807"/>
          <a:stretch>
            <a:fillRect/>
          </a:stretch>
        </p:blipFill>
        <p:spPr bwMode="auto">
          <a:xfrm>
            <a:off x="4859338" y="3141663"/>
            <a:ext cx="2992437"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88" name="Picture 24"/>
          <p:cNvPicPr>
            <a:picLocks noChangeAspect="1" noChangeArrowheads="1"/>
          </p:cNvPicPr>
          <p:nvPr/>
        </p:nvPicPr>
        <p:blipFill>
          <a:blip r:embed="rId3" cstate="print">
            <a:extLst>
              <a:ext uri="{28A0092B-C50C-407E-A947-70E740481C1C}">
                <a14:useLocalDpi xmlns:a14="http://schemas.microsoft.com/office/drawing/2010/main" xmlns="" val="0"/>
              </a:ext>
            </a:extLst>
          </a:blip>
          <a:srcRect l="11900" t="25264" r="16695" b="11578"/>
          <a:stretch>
            <a:fillRect/>
          </a:stretch>
        </p:blipFill>
        <p:spPr bwMode="auto">
          <a:xfrm>
            <a:off x="5802313" y="764704"/>
            <a:ext cx="3341687" cy="417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87" name="Picture 23"/>
          <p:cNvPicPr>
            <a:picLocks noChangeAspect="1" noChangeArrowheads="1"/>
          </p:cNvPicPr>
          <p:nvPr/>
        </p:nvPicPr>
        <p:blipFill>
          <a:blip r:embed="rId4" cstate="print">
            <a:extLst>
              <a:ext uri="{28A0092B-C50C-407E-A947-70E740481C1C}">
                <a14:useLocalDpi xmlns:a14="http://schemas.microsoft.com/office/drawing/2010/main" xmlns="" val="0"/>
              </a:ext>
            </a:extLst>
          </a:blip>
          <a:srcRect l="11900" t="23859" r="14711" b="14386"/>
          <a:stretch>
            <a:fillRect/>
          </a:stretch>
        </p:blipFill>
        <p:spPr bwMode="auto">
          <a:xfrm>
            <a:off x="2267744" y="1033463"/>
            <a:ext cx="3392487" cy="403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6" name="Rectangle 2"/>
          <p:cNvSpPr>
            <a:spLocks noGrp="1" noChangeArrowheads="1"/>
          </p:cNvSpPr>
          <p:nvPr>
            <p:ph type="title"/>
          </p:nvPr>
        </p:nvSpPr>
        <p:spPr>
          <a:xfrm>
            <a:off x="0" y="116632"/>
            <a:ext cx="9144000" cy="1368152"/>
          </a:xfrm>
        </p:spPr>
        <p:txBody>
          <a:bodyPr/>
          <a:lstStyle/>
          <a:p>
            <a:pPr eaLnBrk="1" hangingPunct="1"/>
            <a:r>
              <a:rPr lang="sk-SK" sz="3600" dirty="0" smtClean="0">
                <a:solidFill>
                  <a:schemeClr val="bg1"/>
                </a:solidFill>
              </a:rPr>
              <a:t>ZNEČISTENIE PODZEMNÝCH </a:t>
            </a:r>
            <a:r>
              <a:rPr lang="sk-SK" sz="3600" dirty="0" err="1" smtClean="0">
                <a:solidFill>
                  <a:schemeClr val="bg1"/>
                </a:solidFill>
              </a:rPr>
              <a:t>VôD</a:t>
            </a:r>
            <a:r>
              <a:rPr lang="sk-SK" sz="1800" dirty="0" smtClean="0"/>
              <a:t/>
            </a:r>
            <a:br>
              <a:rPr lang="sk-SK" sz="1800" dirty="0" smtClean="0"/>
            </a:br>
            <a:r>
              <a:rPr lang="sk-SK" sz="1800" dirty="0" smtClean="0"/>
              <a:t>SK1001200P Útvar medzi zrnových podzemných vôd kvartérnych náplavov oblasti povodia Hornád</a:t>
            </a:r>
          </a:p>
        </p:txBody>
      </p:sp>
      <p:pic>
        <p:nvPicPr>
          <p:cNvPr id="62486" name="Picture 22"/>
          <p:cNvPicPr>
            <a:picLocks noGrp="1" noChangeAspect="1" noChangeArrowheads="1"/>
          </p:cNvPicPr>
          <p:nvPr>
            <p:ph sz="half" idx="1"/>
          </p:nvPr>
        </p:nvPicPr>
        <p:blipFill>
          <a:blip r:embed="rId5" cstate="print">
            <a:extLst>
              <a:ext uri="{28A0092B-C50C-407E-A947-70E740481C1C}">
                <a14:useLocalDpi xmlns:a14="http://schemas.microsoft.com/office/drawing/2010/main" xmlns="" val="0"/>
              </a:ext>
            </a:extLst>
          </a:blip>
          <a:srcRect l="13884" t="19649" r="14711" b="17192"/>
          <a:stretch>
            <a:fillRect/>
          </a:stretch>
        </p:blipFill>
        <p:spPr>
          <a:xfrm>
            <a:off x="-180528" y="2348880"/>
            <a:ext cx="3124200" cy="4419600"/>
          </a:xfrm>
          <a:noFill/>
          <a:ln/>
        </p:spPr>
      </p:pic>
    </p:spTree>
    <p:extLst>
      <p:ext uri="{BB962C8B-B14F-4D97-AF65-F5344CB8AC3E}">
        <p14:creationId xmlns:p14="http://schemas.microsoft.com/office/powerpoint/2010/main" xmlns="" val="2958481219"/>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p:cTn id="7" dur="2000" fill="hold"/>
                                        <p:tgtEl>
                                          <p:spTgt spid="62466"/>
                                        </p:tgtEl>
                                        <p:attrNameLst>
                                          <p:attrName>ppt_w</p:attrName>
                                        </p:attrNameLst>
                                      </p:cBhvr>
                                      <p:tavLst>
                                        <p:tav tm="0">
                                          <p:val>
                                            <p:strVal val="#ppt_w"/>
                                          </p:val>
                                        </p:tav>
                                        <p:tav tm="100000">
                                          <p:val>
                                            <p:strVal val="#ppt_w"/>
                                          </p:val>
                                        </p:tav>
                                      </p:tavLst>
                                    </p:anim>
                                    <p:anim calcmode="lin" valueType="num">
                                      <p:cBhvr>
                                        <p:cTn id="8" dur="2000" fill="hold"/>
                                        <p:tgtEl>
                                          <p:spTgt spid="62466"/>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62466"/>
                                        </p:tgtEl>
                                        <p:attrNameLst>
                                          <p:attrName>ppt_x</p:attrName>
                                        </p:attrNameLst>
                                      </p:cBhvr>
                                      <p:tavLst>
                                        <p:tav tm="0">
                                          <p:val>
                                            <p:strVal val="#ppt_x-.4"/>
                                          </p:val>
                                        </p:tav>
                                        <p:tav tm="100000">
                                          <p:val>
                                            <p:strVal val="#ppt_x"/>
                                          </p:val>
                                        </p:tav>
                                      </p:tavLst>
                                    </p:anim>
                                    <p:anim calcmode="lin" valueType="num">
                                      <p:cBhvr>
                                        <p:cTn id="10" dur="2000" fill="hold"/>
                                        <p:tgtEl>
                                          <p:spTgt spid="62466"/>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62486"/>
                                        </p:tgtEl>
                                        <p:attrNameLst>
                                          <p:attrName>style.visibility</p:attrName>
                                        </p:attrNameLst>
                                      </p:cBhvr>
                                      <p:to>
                                        <p:strVal val="visible"/>
                                      </p:to>
                                    </p:set>
                                    <p:animEffect transition="in" filter="box(in)">
                                      <p:cBhvr>
                                        <p:cTn id="15" dur="500"/>
                                        <p:tgtEl>
                                          <p:spTgt spid="6248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62488"/>
                                        </p:tgtEl>
                                        <p:attrNameLst>
                                          <p:attrName>style.visibility</p:attrName>
                                        </p:attrNameLst>
                                      </p:cBhvr>
                                      <p:to>
                                        <p:strVal val="visible"/>
                                      </p:to>
                                    </p:set>
                                    <p:animEffect transition="in" filter="box(in)">
                                      <p:cBhvr>
                                        <p:cTn id="20" dur="500"/>
                                        <p:tgtEl>
                                          <p:spTgt spid="6248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62487"/>
                                        </p:tgtEl>
                                        <p:attrNameLst>
                                          <p:attrName>style.visibility</p:attrName>
                                        </p:attrNameLst>
                                      </p:cBhvr>
                                      <p:to>
                                        <p:strVal val="visible"/>
                                      </p:to>
                                    </p:set>
                                    <p:animEffect transition="in" filter="box(in)">
                                      <p:cBhvr>
                                        <p:cTn id="25" dur="500"/>
                                        <p:tgtEl>
                                          <p:spTgt spid="6248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nodeType="clickEffect">
                                  <p:stCondLst>
                                    <p:cond delay="0"/>
                                  </p:stCondLst>
                                  <p:childTnLst>
                                    <p:set>
                                      <p:cBhvr>
                                        <p:cTn id="29" dur="1" fill="hold">
                                          <p:stCondLst>
                                            <p:cond delay="0"/>
                                          </p:stCondLst>
                                        </p:cTn>
                                        <p:tgtEl>
                                          <p:spTgt spid="62489"/>
                                        </p:tgtEl>
                                        <p:attrNameLst>
                                          <p:attrName>style.visibility</p:attrName>
                                        </p:attrNameLst>
                                      </p:cBhvr>
                                      <p:to>
                                        <p:strVal val="visible"/>
                                      </p:to>
                                    </p:set>
                                    <p:animEffect transition="in" filter="box(in)">
                                      <p:cBhvr>
                                        <p:cTn id="30" dur="500"/>
                                        <p:tgtEl>
                                          <p:spTgt spid="62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67544" y="332656"/>
            <a:ext cx="8229600" cy="1080120"/>
          </a:xfrm>
        </p:spPr>
        <p:txBody>
          <a:bodyPr/>
          <a:lstStyle/>
          <a:p>
            <a:pPr eaLnBrk="1" hangingPunct="1"/>
            <a:r>
              <a:rPr lang="sk-SK" dirty="0" smtClean="0">
                <a:solidFill>
                  <a:srgbClr val="FFFF00"/>
                </a:solidFill>
              </a:rPr>
              <a:t>Cieľ – zníženie ohrozenia</a:t>
            </a:r>
            <a:br>
              <a:rPr lang="sk-SK" dirty="0" smtClean="0">
                <a:solidFill>
                  <a:srgbClr val="FFFF00"/>
                </a:solidFill>
              </a:rPr>
            </a:br>
            <a:r>
              <a:rPr lang="sk-SK" sz="3600" dirty="0" smtClean="0">
                <a:solidFill>
                  <a:srgbClr val="0070C0"/>
                </a:solidFill>
              </a:rPr>
              <a:t>PODZEMNÝCH </a:t>
            </a:r>
            <a:r>
              <a:rPr lang="sk-SK" sz="3600" dirty="0" err="1" smtClean="0">
                <a:solidFill>
                  <a:srgbClr val="0070C0"/>
                </a:solidFill>
              </a:rPr>
              <a:t>V</a:t>
            </a:r>
            <a:r>
              <a:rPr lang="sk-SK" dirty="0" err="1" smtClean="0">
                <a:solidFill>
                  <a:srgbClr val="0070C0"/>
                </a:solidFill>
              </a:rPr>
              <a:t>ô</a:t>
            </a:r>
            <a:r>
              <a:rPr lang="sk-SK" sz="3600" dirty="0" err="1" smtClean="0">
                <a:solidFill>
                  <a:srgbClr val="0070C0"/>
                </a:solidFill>
              </a:rPr>
              <a:t>D</a:t>
            </a:r>
            <a:endParaRPr lang="sk-SK" sz="3600" dirty="0" smtClean="0">
              <a:solidFill>
                <a:srgbClr val="0070C0"/>
              </a:solidFill>
            </a:endParaRPr>
          </a:p>
        </p:txBody>
      </p:sp>
      <p:sp>
        <p:nvSpPr>
          <p:cNvPr id="90115" name="Rectangle 3"/>
          <p:cNvSpPr>
            <a:spLocks noGrp="1" noChangeArrowheads="1"/>
          </p:cNvSpPr>
          <p:nvPr>
            <p:ph type="body" idx="1"/>
          </p:nvPr>
        </p:nvSpPr>
        <p:spPr>
          <a:xfrm>
            <a:off x="323528" y="1412776"/>
            <a:ext cx="8352159" cy="4752975"/>
          </a:xfrm>
        </p:spPr>
        <p:txBody>
          <a:bodyPr/>
          <a:lstStyle/>
          <a:p>
            <a:pPr eaLnBrk="1" hangingPunct="1">
              <a:lnSpc>
                <a:spcPct val="80000"/>
              </a:lnSpc>
              <a:buClr>
                <a:srgbClr val="0000CC"/>
              </a:buClr>
              <a:buFont typeface="Wingdings" pitchFamily="2" charset="2"/>
              <a:buNone/>
            </a:pPr>
            <a:endParaRPr lang="sk-SK" sz="2800" dirty="0" smtClean="0">
              <a:solidFill>
                <a:srgbClr val="0000CC"/>
              </a:solidFill>
            </a:endParaRPr>
          </a:p>
          <a:p>
            <a:pPr eaLnBrk="1" hangingPunct="1">
              <a:lnSpc>
                <a:spcPct val="80000"/>
              </a:lnSpc>
              <a:buClr>
                <a:srgbClr val="0000CC"/>
              </a:buClr>
            </a:pPr>
            <a:r>
              <a:rPr lang="sk-SK" sz="2800" dirty="0" smtClean="0">
                <a:solidFill>
                  <a:srgbClr val="0070C0"/>
                </a:solidFill>
              </a:rPr>
              <a:t>Zákaz priameho vypúšťania obzvlášť nebezpečných látok do podzemných vôd (zoznam I Príloha VZ)</a:t>
            </a:r>
          </a:p>
          <a:p>
            <a:pPr eaLnBrk="1" hangingPunct="1">
              <a:lnSpc>
                <a:spcPct val="80000"/>
              </a:lnSpc>
              <a:buClr>
                <a:srgbClr val="0000CC"/>
              </a:buClr>
            </a:pPr>
            <a:endParaRPr lang="sk-SK" sz="2800" dirty="0" smtClean="0">
              <a:solidFill>
                <a:srgbClr val="0070C0"/>
              </a:solidFill>
            </a:endParaRPr>
          </a:p>
          <a:p>
            <a:pPr eaLnBrk="1" hangingPunct="1">
              <a:lnSpc>
                <a:spcPct val="80000"/>
              </a:lnSpc>
              <a:buClr>
                <a:srgbClr val="0000CC"/>
              </a:buClr>
            </a:pPr>
            <a:r>
              <a:rPr lang="sk-SK" sz="2800" dirty="0" smtClean="0">
                <a:solidFill>
                  <a:srgbClr val="0070C0"/>
                </a:solidFill>
              </a:rPr>
              <a:t>Obmedziť nepriame vypúšťanie nebezpečných </a:t>
            </a:r>
            <a:r>
              <a:rPr lang="sk-SK" sz="2800" dirty="0">
                <a:solidFill>
                  <a:srgbClr val="0070C0"/>
                </a:solidFill>
              </a:rPr>
              <a:t>látok (zoznam </a:t>
            </a:r>
            <a:r>
              <a:rPr lang="sk-SK" sz="2800" dirty="0" smtClean="0">
                <a:solidFill>
                  <a:srgbClr val="0070C0"/>
                </a:solidFill>
              </a:rPr>
              <a:t>II </a:t>
            </a:r>
            <a:r>
              <a:rPr lang="sk-SK" sz="2800" dirty="0">
                <a:solidFill>
                  <a:srgbClr val="0070C0"/>
                </a:solidFill>
              </a:rPr>
              <a:t>Príloha VZ)</a:t>
            </a:r>
          </a:p>
          <a:p>
            <a:pPr eaLnBrk="1" hangingPunct="1">
              <a:lnSpc>
                <a:spcPct val="80000"/>
              </a:lnSpc>
              <a:buClr>
                <a:srgbClr val="0000CC"/>
              </a:buClr>
            </a:pPr>
            <a:endParaRPr lang="sk-SK" sz="2800" dirty="0" smtClean="0">
              <a:solidFill>
                <a:srgbClr val="0070C0"/>
              </a:solidFill>
            </a:endParaRPr>
          </a:p>
          <a:p>
            <a:pPr lvl="1" eaLnBrk="1" hangingPunct="1">
              <a:lnSpc>
                <a:spcPct val="80000"/>
              </a:lnSpc>
              <a:buClr>
                <a:srgbClr val="0000CC"/>
              </a:buClr>
            </a:pPr>
            <a:r>
              <a:rPr lang="sk-SK" sz="2400" dirty="0" smtClean="0">
                <a:solidFill>
                  <a:srgbClr val="0070C0"/>
                </a:solidFill>
              </a:rPr>
              <a:t>Zamedziť znečisteniu podzemných vôd dusičnanmi a pesticídmi z poľnohospodárskej výroby</a:t>
            </a:r>
          </a:p>
          <a:p>
            <a:pPr eaLnBrk="1" hangingPunct="1">
              <a:lnSpc>
                <a:spcPct val="80000"/>
              </a:lnSpc>
              <a:buClr>
                <a:srgbClr val="0000CC"/>
              </a:buClr>
              <a:buFont typeface="Wingdings" pitchFamily="2" charset="2"/>
              <a:buNone/>
            </a:pPr>
            <a:endParaRPr lang="sk-SK" sz="1800" dirty="0" smtClean="0">
              <a:solidFill>
                <a:srgbClr val="FFFF00"/>
              </a:solidFill>
            </a:endParaRPr>
          </a:p>
        </p:txBody>
      </p:sp>
    </p:spTree>
    <p:extLst>
      <p:ext uri="{BB962C8B-B14F-4D97-AF65-F5344CB8AC3E}">
        <p14:creationId xmlns:p14="http://schemas.microsoft.com/office/powerpoint/2010/main" xmlns="" val="1465723509"/>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0114"/>
                                        </p:tgtEl>
                                        <p:attrNameLst>
                                          <p:attrName>style.visibility</p:attrName>
                                        </p:attrNameLst>
                                      </p:cBhvr>
                                      <p:to>
                                        <p:strVal val="visible"/>
                                      </p:to>
                                    </p:set>
                                    <p:anim calcmode="lin" valueType="num">
                                      <p:cBhvr>
                                        <p:cTn id="7" dur="2000" fill="hold"/>
                                        <p:tgtEl>
                                          <p:spTgt spid="90114"/>
                                        </p:tgtEl>
                                        <p:attrNameLst>
                                          <p:attrName>ppt_w</p:attrName>
                                        </p:attrNameLst>
                                      </p:cBhvr>
                                      <p:tavLst>
                                        <p:tav tm="0">
                                          <p:val>
                                            <p:strVal val="#ppt_w"/>
                                          </p:val>
                                        </p:tav>
                                        <p:tav tm="100000">
                                          <p:val>
                                            <p:strVal val="#ppt_w"/>
                                          </p:val>
                                        </p:tav>
                                      </p:tavLst>
                                    </p:anim>
                                    <p:anim calcmode="lin" valueType="num">
                                      <p:cBhvr>
                                        <p:cTn id="8" dur="2000" fill="hold"/>
                                        <p:tgtEl>
                                          <p:spTgt spid="90114"/>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90114"/>
                                        </p:tgtEl>
                                        <p:attrNameLst>
                                          <p:attrName>ppt_x</p:attrName>
                                        </p:attrNameLst>
                                      </p:cBhvr>
                                      <p:tavLst>
                                        <p:tav tm="0">
                                          <p:val>
                                            <p:strVal val="#ppt_x-.4"/>
                                          </p:val>
                                        </p:tav>
                                        <p:tav tm="100000">
                                          <p:val>
                                            <p:strVal val="#ppt_x"/>
                                          </p:val>
                                        </p:tav>
                                      </p:tavLst>
                                    </p:anim>
                                    <p:anim calcmode="lin" valueType="num">
                                      <p:cBhvr>
                                        <p:cTn id="10" dur="2000" fill="hold"/>
                                        <p:tgtEl>
                                          <p:spTgt spid="90114"/>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0" presetClass="entr" presetSubtype="0" fill="hold" grpId="0" nodeType="clickEffect">
                                  <p:stCondLst>
                                    <p:cond delay="0"/>
                                  </p:stCondLst>
                                  <p:iterate type="lt">
                                    <p:tmPct val="10000"/>
                                  </p:iterate>
                                  <p:childTnLst>
                                    <p:set>
                                      <p:cBhvr>
                                        <p:cTn id="14" dur="1" fill="hold">
                                          <p:stCondLst>
                                            <p:cond delay="0"/>
                                          </p:stCondLst>
                                        </p:cTn>
                                        <p:tgtEl>
                                          <p:spTgt spid="90115">
                                            <p:txEl>
                                              <p:pRg st="1" end="1"/>
                                            </p:txEl>
                                          </p:spTgt>
                                        </p:tgtEl>
                                        <p:attrNameLst>
                                          <p:attrName>style.visibility</p:attrName>
                                        </p:attrNameLst>
                                      </p:cBhvr>
                                      <p:to>
                                        <p:strVal val="visible"/>
                                      </p:to>
                                    </p:set>
                                    <p:animEffect transition="in" filter="fade">
                                      <p:cBhvr>
                                        <p:cTn id="15" dur="500">
                                          <p:stCondLst>
                                            <p:cond delay="0"/>
                                          </p:stCondLst>
                                        </p:cTn>
                                        <p:tgtEl>
                                          <p:spTgt spid="90115">
                                            <p:txEl>
                                              <p:pRg st="1" end="1"/>
                                            </p:txEl>
                                          </p:spTgt>
                                        </p:tgtEl>
                                      </p:cBhvr>
                                    </p:animEffect>
                                    <p:anim calcmode="lin" valueType="num">
                                      <p:cBhvr>
                                        <p:cTn id="16" dur="500" fill="hold">
                                          <p:stCondLst>
                                            <p:cond delay="0"/>
                                          </p:stCondLst>
                                        </p:cTn>
                                        <p:tgtEl>
                                          <p:spTgt spid="90115">
                                            <p:txEl>
                                              <p:pRg st="1" end="1"/>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901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0" presetClass="entr" presetSubtype="0" fill="hold" grpId="0" nodeType="clickEffect">
                                  <p:stCondLst>
                                    <p:cond delay="0"/>
                                  </p:stCondLst>
                                  <p:iterate type="lt">
                                    <p:tmPct val="10000"/>
                                  </p:iterate>
                                  <p:childTnLst>
                                    <p:set>
                                      <p:cBhvr>
                                        <p:cTn id="21" dur="1" fill="hold">
                                          <p:stCondLst>
                                            <p:cond delay="0"/>
                                          </p:stCondLst>
                                        </p:cTn>
                                        <p:tgtEl>
                                          <p:spTgt spid="90115">
                                            <p:txEl>
                                              <p:pRg st="3" end="3"/>
                                            </p:txEl>
                                          </p:spTgt>
                                        </p:tgtEl>
                                        <p:attrNameLst>
                                          <p:attrName>style.visibility</p:attrName>
                                        </p:attrNameLst>
                                      </p:cBhvr>
                                      <p:to>
                                        <p:strVal val="visible"/>
                                      </p:to>
                                    </p:set>
                                    <p:animEffect transition="in" filter="fade">
                                      <p:cBhvr>
                                        <p:cTn id="22" dur="500">
                                          <p:stCondLst>
                                            <p:cond delay="0"/>
                                          </p:stCondLst>
                                        </p:cTn>
                                        <p:tgtEl>
                                          <p:spTgt spid="90115">
                                            <p:txEl>
                                              <p:pRg st="3" end="3"/>
                                            </p:txEl>
                                          </p:spTgt>
                                        </p:tgtEl>
                                      </p:cBhvr>
                                    </p:animEffect>
                                    <p:anim calcmode="lin" valueType="num">
                                      <p:cBhvr>
                                        <p:cTn id="23" dur="500" fill="hold">
                                          <p:stCondLst>
                                            <p:cond delay="0"/>
                                          </p:stCondLst>
                                        </p:cTn>
                                        <p:tgtEl>
                                          <p:spTgt spid="90115">
                                            <p:txEl>
                                              <p:pRg st="3" end="3"/>
                                            </p:txEl>
                                          </p:spTgt>
                                        </p:tgtEl>
                                        <p:attrNameLst>
                                          <p:attrName>ppt_x</p:attrName>
                                        </p:attrNameLst>
                                      </p:cBhvr>
                                      <p:tavLst>
                                        <p:tav tm="0">
                                          <p:val>
                                            <p:strVal val="#ppt_x-.1"/>
                                          </p:val>
                                        </p:tav>
                                        <p:tav tm="100000">
                                          <p:val>
                                            <p:strVal val="#ppt_x"/>
                                          </p:val>
                                        </p:tav>
                                      </p:tavLst>
                                    </p:anim>
                                    <p:anim calcmode="lin" valueType="num">
                                      <p:cBhvr>
                                        <p:cTn id="24" dur="500" fill="hold">
                                          <p:stCondLst>
                                            <p:cond delay="0"/>
                                          </p:stCondLst>
                                        </p:cTn>
                                        <p:tgtEl>
                                          <p:spTgt spid="90115">
                                            <p:txEl>
                                              <p:pRg st="3" end="3"/>
                                            </p:txEl>
                                          </p:spTgt>
                                        </p:tgtEl>
                                        <p:attrNameLst>
                                          <p:attrName>ppt_y</p:attrName>
                                        </p:attrNameLst>
                                      </p:cBhvr>
                                      <p:tavLst>
                                        <p:tav tm="0">
                                          <p:val>
                                            <p:strVal val="#ppt_y"/>
                                          </p:val>
                                        </p:tav>
                                        <p:tav tm="100000">
                                          <p:val>
                                            <p:strVal val="#ppt_y"/>
                                          </p:val>
                                        </p:tav>
                                      </p:tavLst>
                                    </p:anim>
                                  </p:childTnLst>
                                </p:cTn>
                              </p:par>
                              <p:par>
                                <p:cTn id="25" presetID="40" presetClass="entr" presetSubtype="0" fill="hold" grpId="0" nodeType="withEffect">
                                  <p:stCondLst>
                                    <p:cond delay="0"/>
                                  </p:stCondLst>
                                  <p:iterate type="lt">
                                    <p:tmPct val="10000"/>
                                  </p:iterate>
                                  <p:childTnLst>
                                    <p:set>
                                      <p:cBhvr>
                                        <p:cTn id="26" dur="1" fill="hold">
                                          <p:stCondLst>
                                            <p:cond delay="0"/>
                                          </p:stCondLst>
                                        </p:cTn>
                                        <p:tgtEl>
                                          <p:spTgt spid="90115">
                                            <p:txEl>
                                              <p:pRg st="5" end="5"/>
                                            </p:txEl>
                                          </p:spTgt>
                                        </p:tgtEl>
                                        <p:attrNameLst>
                                          <p:attrName>style.visibility</p:attrName>
                                        </p:attrNameLst>
                                      </p:cBhvr>
                                      <p:to>
                                        <p:strVal val="visible"/>
                                      </p:to>
                                    </p:set>
                                    <p:animEffect transition="in" filter="fade">
                                      <p:cBhvr>
                                        <p:cTn id="27" dur="500">
                                          <p:stCondLst>
                                            <p:cond delay="0"/>
                                          </p:stCondLst>
                                        </p:cTn>
                                        <p:tgtEl>
                                          <p:spTgt spid="90115">
                                            <p:txEl>
                                              <p:pRg st="5" end="5"/>
                                            </p:txEl>
                                          </p:spTgt>
                                        </p:tgtEl>
                                      </p:cBhvr>
                                    </p:animEffect>
                                    <p:anim calcmode="lin" valueType="num">
                                      <p:cBhvr>
                                        <p:cTn id="28" dur="500" fill="hold">
                                          <p:stCondLst>
                                            <p:cond delay="0"/>
                                          </p:stCondLst>
                                        </p:cTn>
                                        <p:tgtEl>
                                          <p:spTgt spid="90115">
                                            <p:txEl>
                                              <p:pRg st="5" end="5"/>
                                            </p:txEl>
                                          </p:spTgt>
                                        </p:tgtEl>
                                        <p:attrNameLst>
                                          <p:attrName>ppt_x</p:attrName>
                                        </p:attrNameLst>
                                      </p:cBhvr>
                                      <p:tavLst>
                                        <p:tav tm="0">
                                          <p:val>
                                            <p:strVal val="#ppt_x-.1"/>
                                          </p:val>
                                        </p:tav>
                                        <p:tav tm="100000">
                                          <p:val>
                                            <p:strVal val="#ppt_x"/>
                                          </p:val>
                                        </p:tav>
                                      </p:tavLst>
                                    </p:anim>
                                    <p:anim calcmode="lin" valueType="num">
                                      <p:cBhvr>
                                        <p:cTn id="29" dur="500" fill="hold">
                                          <p:stCondLst>
                                            <p:cond delay="0"/>
                                          </p:stCondLst>
                                        </p:cTn>
                                        <p:tgtEl>
                                          <p:spTgt spid="9011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p:bldP spid="9011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395288" y="1268413"/>
            <a:ext cx="8208962" cy="5473700"/>
          </a:xfrm>
        </p:spPr>
        <p:txBody>
          <a:bodyPr/>
          <a:lstStyle/>
          <a:p>
            <a:pPr algn="ctr" eaLnBrk="1" hangingPunct="1">
              <a:lnSpc>
                <a:spcPct val="80000"/>
              </a:lnSpc>
              <a:buFont typeface="Wingdings" pitchFamily="2" charset="2"/>
              <a:buNone/>
            </a:pPr>
            <a:endParaRPr lang="sk-SK" sz="1400" dirty="0" smtClean="0"/>
          </a:p>
          <a:p>
            <a:pPr eaLnBrk="1" hangingPunct="1">
              <a:lnSpc>
                <a:spcPct val="80000"/>
              </a:lnSpc>
              <a:buFont typeface="Wingdings" pitchFamily="2" charset="2"/>
              <a:buNone/>
            </a:pPr>
            <a:r>
              <a:rPr lang="sk-SK" sz="1800" b="1" dirty="0" smtClean="0">
                <a:solidFill>
                  <a:srgbClr val="FF0000"/>
                </a:solidFill>
              </a:rPr>
              <a:t>Zoznam I</a:t>
            </a:r>
            <a:r>
              <a:rPr lang="sk-SK" sz="1600" b="1" dirty="0" smtClean="0"/>
              <a:t> </a:t>
            </a:r>
            <a:r>
              <a:rPr lang="sk-SK" sz="1600" b="1" dirty="0" smtClean="0">
                <a:solidFill>
                  <a:srgbClr val="FF0000"/>
                </a:solidFill>
              </a:rPr>
              <a:t>Obzvlášť   škodlivé   látky</a:t>
            </a:r>
            <a:r>
              <a:rPr lang="sk-SK" sz="1600" dirty="0" smtClean="0"/>
              <a:t>   sú   látky   vybrané   hlavne   na   základe   ich toxicity,   rozložiteľnosti    a   </a:t>
            </a:r>
            <a:r>
              <a:rPr lang="sk-SK" sz="1600" dirty="0" err="1" smtClean="0"/>
              <a:t>bioakumulácie</a:t>
            </a:r>
            <a:r>
              <a:rPr lang="sk-SK" sz="1600" dirty="0" smtClean="0"/>
              <a:t>   s    výnimkou   tých,   ktoré sú   biologicky    neškodné   alebo   sa   rýchlo    menia   na   látky   biologicky neškodné.</a:t>
            </a:r>
          </a:p>
          <a:p>
            <a:pPr eaLnBrk="1" hangingPunct="1">
              <a:lnSpc>
                <a:spcPct val="80000"/>
              </a:lnSpc>
            </a:pPr>
            <a:r>
              <a:rPr lang="sk-SK" sz="1600" dirty="0" smtClean="0"/>
              <a:t>Skupina   obzvlášť   škodlivých   látok</a:t>
            </a:r>
          </a:p>
          <a:p>
            <a:pPr eaLnBrk="1" hangingPunct="1">
              <a:lnSpc>
                <a:spcPct val="80000"/>
              </a:lnSpc>
              <a:buFont typeface="Wingdings" pitchFamily="2" charset="2"/>
              <a:buNone/>
            </a:pPr>
            <a:r>
              <a:rPr lang="sk-SK" sz="1600" dirty="0" smtClean="0"/>
              <a:t>   </a:t>
            </a:r>
            <a:r>
              <a:rPr lang="sk-SK" sz="1600" dirty="0" smtClean="0">
                <a:solidFill>
                  <a:schemeClr val="folHlink"/>
                </a:solidFill>
              </a:rPr>
              <a:t>1.   </a:t>
            </a:r>
            <a:r>
              <a:rPr lang="sk-SK" sz="1600" b="1" dirty="0" err="1" smtClean="0">
                <a:solidFill>
                  <a:schemeClr val="folHlink"/>
                </a:solidFill>
              </a:rPr>
              <a:t>Organohalogénové</a:t>
            </a:r>
            <a:r>
              <a:rPr lang="sk-SK" sz="1600" b="1" dirty="0" smtClean="0">
                <a:solidFill>
                  <a:schemeClr val="folHlink"/>
                </a:solidFill>
              </a:rPr>
              <a:t>   zlúčeniny   a   látky,   ktoré   môžu   vytvárať   </a:t>
            </a:r>
            <a:br>
              <a:rPr lang="sk-SK" sz="1600" b="1" dirty="0" smtClean="0">
                <a:solidFill>
                  <a:schemeClr val="folHlink"/>
                </a:solidFill>
              </a:rPr>
            </a:br>
            <a:r>
              <a:rPr lang="sk-SK" sz="1600" b="1" dirty="0" smtClean="0">
                <a:solidFill>
                  <a:schemeClr val="folHlink"/>
                </a:solidFill>
              </a:rPr>
              <a:t>        takéto zlúčeniny   vo   vodnom   prostredí</a:t>
            </a:r>
          </a:p>
          <a:p>
            <a:pPr eaLnBrk="1" hangingPunct="1">
              <a:lnSpc>
                <a:spcPct val="80000"/>
              </a:lnSpc>
              <a:buFont typeface="Wingdings" pitchFamily="2" charset="2"/>
              <a:buNone/>
            </a:pPr>
            <a:r>
              <a:rPr lang="sk-SK" sz="1600" b="1" dirty="0" smtClean="0">
                <a:solidFill>
                  <a:schemeClr val="folHlink"/>
                </a:solidFill>
              </a:rPr>
              <a:t>   2.   Organické   zlúčeniny   fosforu</a:t>
            </a:r>
          </a:p>
          <a:p>
            <a:pPr eaLnBrk="1" hangingPunct="1">
              <a:lnSpc>
                <a:spcPct val="80000"/>
              </a:lnSpc>
              <a:buFont typeface="Wingdings" pitchFamily="2" charset="2"/>
              <a:buNone/>
            </a:pPr>
            <a:r>
              <a:rPr lang="sk-SK" sz="1600" b="1" dirty="0" smtClean="0">
                <a:solidFill>
                  <a:schemeClr val="folHlink"/>
                </a:solidFill>
              </a:rPr>
              <a:t>   3.   Organické   zlúčeniny   cínu</a:t>
            </a:r>
          </a:p>
          <a:p>
            <a:pPr eaLnBrk="1" hangingPunct="1">
              <a:lnSpc>
                <a:spcPct val="80000"/>
              </a:lnSpc>
              <a:buFont typeface="Wingdings" pitchFamily="2" charset="2"/>
              <a:buNone/>
            </a:pPr>
            <a:r>
              <a:rPr lang="sk-SK" sz="1600" b="1" dirty="0" smtClean="0">
                <a:solidFill>
                  <a:schemeClr val="folHlink"/>
                </a:solidFill>
              </a:rPr>
              <a:t>   4.   Látky,   ktoré   majú   vo    vodnom   prostredí   alebo   pôsobením   </a:t>
            </a:r>
            <a:br>
              <a:rPr lang="sk-SK" sz="1600" b="1" dirty="0" smtClean="0">
                <a:solidFill>
                  <a:schemeClr val="folHlink"/>
                </a:solidFill>
              </a:rPr>
            </a:br>
            <a:r>
              <a:rPr lang="sk-SK" sz="1600" b="1" dirty="0" smtClean="0">
                <a:solidFill>
                  <a:schemeClr val="folHlink"/>
                </a:solidFill>
              </a:rPr>
              <a:t>        vodného prostredia   karcinogénne,   mutagénne   alebo   </a:t>
            </a:r>
            <a:r>
              <a:rPr lang="sk-SK" sz="1600" b="1" dirty="0" err="1" smtClean="0">
                <a:solidFill>
                  <a:schemeClr val="folHlink"/>
                </a:solidFill>
              </a:rPr>
              <a:t>teratogénne</a:t>
            </a:r>
            <a:r>
              <a:rPr lang="sk-SK" sz="1600" b="1" dirty="0" smtClean="0">
                <a:solidFill>
                  <a:schemeClr val="folHlink"/>
                </a:solidFill>
              </a:rPr>
              <a:t>   </a:t>
            </a:r>
            <a:br>
              <a:rPr lang="sk-SK" sz="1600" b="1" dirty="0" smtClean="0">
                <a:solidFill>
                  <a:schemeClr val="folHlink"/>
                </a:solidFill>
              </a:rPr>
            </a:br>
            <a:r>
              <a:rPr lang="sk-SK" sz="1600" b="1" dirty="0" smtClean="0">
                <a:solidFill>
                  <a:schemeClr val="folHlink"/>
                </a:solidFill>
              </a:rPr>
              <a:t>        účinky</a:t>
            </a:r>
          </a:p>
          <a:p>
            <a:pPr eaLnBrk="1" hangingPunct="1">
              <a:lnSpc>
                <a:spcPct val="80000"/>
              </a:lnSpc>
              <a:buFont typeface="Wingdings" pitchFamily="2" charset="2"/>
              <a:buNone/>
            </a:pPr>
            <a:r>
              <a:rPr lang="sk-SK" sz="1600" b="1" dirty="0" smtClean="0">
                <a:solidFill>
                  <a:schemeClr val="folHlink"/>
                </a:solidFill>
              </a:rPr>
              <a:t>   5.   Ortuť   a   jej   zlúčeniny</a:t>
            </a:r>
          </a:p>
          <a:p>
            <a:pPr eaLnBrk="1" hangingPunct="1">
              <a:lnSpc>
                <a:spcPct val="80000"/>
              </a:lnSpc>
              <a:buFont typeface="Wingdings" pitchFamily="2" charset="2"/>
              <a:buNone/>
            </a:pPr>
            <a:r>
              <a:rPr lang="sk-SK" sz="1600" b="1" dirty="0" smtClean="0">
                <a:solidFill>
                  <a:schemeClr val="folHlink"/>
                </a:solidFill>
              </a:rPr>
              <a:t>   6.   Kadmium   a   jeho   zlúčeniny</a:t>
            </a:r>
          </a:p>
          <a:p>
            <a:pPr eaLnBrk="1" hangingPunct="1">
              <a:lnSpc>
                <a:spcPct val="80000"/>
              </a:lnSpc>
              <a:buFont typeface="Wingdings" pitchFamily="2" charset="2"/>
              <a:buNone/>
            </a:pPr>
            <a:r>
              <a:rPr lang="sk-SK" sz="1600" b="1" dirty="0" smtClean="0">
                <a:solidFill>
                  <a:schemeClr val="folHlink"/>
                </a:solidFill>
              </a:rPr>
              <a:t>   7.   </a:t>
            </a:r>
            <a:r>
              <a:rPr lang="sk-SK" sz="1600" b="1" dirty="0" err="1" smtClean="0">
                <a:solidFill>
                  <a:schemeClr val="folHlink"/>
                </a:solidFill>
              </a:rPr>
              <a:t>Perzistentné</a:t>
            </a:r>
            <a:r>
              <a:rPr lang="sk-SK" sz="1600" b="1" dirty="0" smtClean="0">
                <a:solidFill>
                  <a:schemeClr val="folHlink"/>
                </a:solidFill>
              </a:rPr>
              <a:t>   minerálne   oleje   a   uhľovodíky   ropného   pôvodu</a:t>
            </a:r>
          </a:p>
          <a:p>
            <a:pPr eaLnBrk="1" hangingPunct="1">
              <a:lnSpc>
                <a:spcPct val="80000"/>
              </a:lnSpc>
              <a:buFont typeface="Wingdings" pitchFamily="2" charset="2"/>
              <a:buNone/>
            </a:pPr>
            <a:r>
              <a:rPr lang="sk-SK" sz="1600" b="1" dirty="0" smtClean="0">
                <a:solidFill>
                  <a:schemeClr val="folHlink"/>
                </a:solidFill>
              </a:rPr>
              <a:t>   8.   Kyanidy</a:t>
            </a:r>
          </a:p>
          <a:p>
            <a:pPr eaLnBrk="1" hangingPunct="1">
              <a:lnSpc>
                <a:spcPct val="80000"/>
              </a:lnSpc>
              <a:buFont typeface="Wingdings" pitchFamily="2" charset="2"/>
              <a:buNone/>
            </a:pPr>
            <a:r>
              <a:rPr lang="sk-SK" sz="1600" b="1" dirty="0" smtClean="0">
                <a:solidFill>
                  <a:schemeClr val="folHlink"/>
                </a:solidFill>
              </a:rPr>
              <a:t>   9. </a:t>
            </a:r>
            <a:r>
              <a:rPr lang="sk-SK" sz="1600" b="1" dirty="0" err="1" smtClean="0">
                <a:solidFill>
                  <a:schemeClr val="folHlink"/>
                </a:solidFill>
              </a:rPr>
              <a:t>Perzistentné</a:t>
            </a:r>
            <a:r>
              <a:rPr lang="sk-SK" sz="1600" b="1" dirty="0" smtClean="0">
                <a:solidFill>
                  <a:schemeClr val="folHlink"/>
                </a:solidFill>
              </a:rPr>
              <a:t>   syntetické    látky,</a:t>
            </a:r>
            <a:r>
              <a:rPr lang="sk-SK" sz="1600" dirty="0" smtClean="0">
                <a:solidFill>
                  <a:schemeClr val="folHlink"/>
                </a:solidFill>
              </a:rPr>
              <a:t>   ktoré   môžu    plávať   na   hladine, zostávať    v    suspenzii    alebo    klesať    ku    dnu    a    ktoré    môžu zamedzovať   akémukoľvek   použitiu   vôd</a:t>
            </a:r>
          </a:p>
          <a:p>
            <a:pPr eaLnBrk="1" hangingPunct="1">
              <a:lnSpc>
                <a:spcPct val="80000"/>
              </a:lnSpc>
            </a:pPr>
            <a:r>
              <a:rPr lang="sk-SK" sz="1600" dirty="0" smtClean="0"/>
              <a:t>  Obzvlášť škodlivé látky sú uvedené v osobitnom   predpise.1) Ostatné látky,    ktoré nie sú uvedené v osobitnom predpise, sa považujú za škodlivé látky.</a:t>
            </a:r>
          </a:p>
        </p:txBody>
      </p:sp>
      <p:sp>
        <p:nvSpPr>
          <p:cNvPr id="39939" name="Rectangle 3"/>
          <p:cNvSpPr>
            <a:spLocks noGrp="1" noChangeArrowheads="1"/>
          </p:cNvSpPr>
          <p:nvPr>
            <p:ph type="title"/>
          </p:nvPr>
        </p:nvSpPr>
        <p:spPr>
          <a:xfrm>
            <a:off x="179388" y="260350"/>
            <a:ext cx="8015287" cy="720378"/>
          </a:xfrm>
        </p:spPr>
        <p:txBody>
          <a:bodyPr/>
          <a:lstStyle/>
          <a:p>
            <a:pPr eaLnBrk="1" hangingPunct="1"/>
            <a:r>
              <a:rPr lang="sk-SK" sz="3200" b="1" dirty="0" smtClean="0"/>
              <a:t>ZOZNAM I  OBZVLÁŠŤ ŠKODLIVÉ  LÁTKY</a:t>
            </a:r>
            <a:r>
              <a:rPr lang="sk-SK" sz="3400" dirty="0" smtClean="0"/>
              <a:t> </a:t>
            </a:r>
          </a:p>
        </p:txBody>
      </p:sp>
    </p:spTree>
    <p:extLst>
      <p:ext uri="{BB962C8B-B14F-4D97-AF65-F5344CB8AC3E}">
        <p14:creationId xmlns:p14="http://schemas.microsoft.com/office/powerpoint/2010/main" xmlns="" val="18422817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539750" y="1268413"/>
            <a:ext cx="8064500" cy="5256212"/>
          </a:xfrm>
        </p:spPr>
        <p:txBody>
          <a:bodyPr/>
          <a:lstStyle/>
          <a:p>
            <a:pPr eaLnBrk="1" hangingPunct="1">
              <a:lnSpc>
                <a:spcPct val="80000"/>
              </a:lnSpc>
              <a:buFont typeface="Wingdings" pitchFamily="2" charset="2"/>
              <a:buNone/>
            </a:pPr>
            <a:endParaRPr lang="sk-SK" sz="1600" smtClean="0"/>
          </a:p>
          <a:p>
            <a:pPr eaLnBrk="1" hangingPunct="1">
              <a:lnSpc>
                <a:spcPct val="80000"/>
              </a:lnSpc>
              <a:buFont typeface="Wingdings" pitchFamily="2" charset="2"/>
              <a:buNone/>
            </a:pPr>
            <a:r>
              <a:rPr lang="sk-SK" sz="1600" b="1" smtClean="0">
                <a:solidFill>
                  <a:srgbClr val="FF0000"/>
                </a:solidFill>
              </a:rPr>
              <a:t>Zoznam II</a:t>
            </a:r>
            <a:r>
              <a:rPr lang="sk-SK" sz="1600" smtClean="0"/>
              <a:t> </a:t>
            </a:r>
            <a:r>
              <a:rPr lang="sk-SK" sz="1600" b="1" smtClean="0">
                <a:solidFill>
                  <a:srgbClr val="FF0000"/>
                </a:solidFill>
              </a:rPr>
              <a:t>š</a:t>
            </a:r>
            <a:r>
              <a:rPr lang="sk-SK" sz="1400" b="1" smtClean="0">
                <a:solidFill>
                  <a:srgbClr val="FF0000"/>
                </a:solidFill>
              </a:rPr>
              <a:t>kodlivé   látky</a:t>
            </a:r>
            <a:r>
              <a:rPr lang="sk-SK" sz="1400" smtClean="0"/>
              <a:t>   sú   jednotlivé   látky   a   skupiny   látok,   ktoré   majú škodlivý   vplyv   na   vodné   prostredie,    ktorý   však   môže   byť   obmedzený na   danú   oblasť    v   závislosti    od   charakteru    recipientu   a   miesta, v   ktorom   sa   tieto   látky   vypúšťajú.</a:t>
            </a:r>
          </a:p>
          <a:p>
            <a:pPr eaLnBrk="1" hangingPunct="1">
              <a:lnSpc>
                <a:spcPct val="80000"/>
              </a:lnSpc>
              <a:buFont typeface="Wingdings" pitchFamily="2" charset="2"/>
              <a:buNone/>
            </a:pPr>
            <a:endParaRPr lang="sk-SK" sz="1400" smtClean="0"/>
          </a:p>
          <a:p>
            <a:pPr eaLnBrk="1" hangingPunct="1">
              <a:lnSpc>
                <a:spcPct val="80000"/>
              </a:lnSpc>
              <a:buFont typeface="Wingdings" pitchFamily="2" charset="2"/>
              <a:buNone/>
            </a:pPr>
            <a:r>
              <a:rPr lang="sk-SK" sz="1400" smtClean="0"/>
              <a:t>   </a:t>
            </a:r>
            <a:r>
              <a:rPr lang="sk-SK" sz="1400" b="1" smtClean="0">
                <a:solidFill>
                  <a:schemeClr val="folHlink"/>
                </a:solidFill>
              </a:rPr>
              <a:t>1.   Polokovy,   kovy   a   ich   zlúčeniny</a:t>
            </a:r>
          </a:p>
          <a:p>
            <a:pPr eaLnBrk="1" hangingPunct="1">
              <a:lnSpc>
                <a:spcPct val="80000"/>
              </a:lnSpc>
              <a:buFont typeface="Wingdings" pitchFamily="2" charset="2"/>
              <a:buNone/>
            </a:pPr>
            <a:r>
              <a:rPr lang="sk-SK" sz="1400" smtClean="0">
                <a:solidFill>
                  <a:schemeClr val="folHlink"/>
                </a:solidFill>
              </a:rPr>
              <a:t>      1.zinok           2.meď             3.nikel       4.chróm     5.olovo          6.selén          7.arzén    </a:t>
            </a:r>
          </a:p>
          <a:p>
            <a:pPr eaLnBrk="1" hangingPunct="1">
              <a:lnSpc>
                <a:spcPct val="80000"/>
              </a:lnSpc>
              <a:spcAft>
                <a:spcPct val="15000"/>
              </a:spcAft>
              <a:buFont typeface="Wingdings" pitchFamily="2" charset="2"/>
              <a:buNone/>
            </a:pPr>
            <a:r>
              <a:rPr lang="sk-SK" sz="1400" smtClean="0">
                <a:solidFill>
                  <a:schemeClr val="folHlink"/>
                </a:solidFill>
              </a:rPr>
              <a:t>     8.antimón      9.molybdén    10.titán     11.cín       12.bárium     13.berýlium    14.bór    </a:t>
            </a:r>
          </a:p>
          <a:p>
            <a:pPr eaLnBrk="1" hangingPunct="1">
              <a:lnSpc>
                <a:spcPct val="80000"/>
              </a:lnSpc>
              <a:buFont typeface="Wingdings" pitchFamily="2" charset="2"/>
              <a:buNone/>
            </a:pPr>
            <a:r>
              <a:rPr lang="sk-SK" sz="1400" smtClean="0">
                <a:solidFill>
                  <a:schemeClr val="folHlink"/>
                </a:solidFill>
              </a:rPr>
              <a:t>     5.urán          16.vanád         17.kobalt   18.tálium   19.telúr         20.striebro</a:t>
            </a:r>
          </a:p>
          <a:p>
            <a:pPr eaLnBrk="1" hangingPunct="1">
              <a:lnSpc>
                <a:spcPct val="80000"/>
              </a:lnSpc>
              <a:buFont typeface="Wingdings" pitchFamily="2" charset="2"/>
              <a:buNone/>
            </a:pPr>
            <a:endParaRPr lang="sk-SK" sz="1400" smtClean="0">
              <a:solidFill>
                <a:schemeClr val="folHlink"/>
              </a:solidFill>
            </a:endParaRPr>
          </a:p>
          <a:p>
            <a:pPr eaLnBrk="1" hangingPunct="1">
              <a:lnSpc>
                <a:spcPct val="80000"/>
              </a:lnSpc>
              <a:spcAft>
                <a:spcPct val="20000"/>
              </a:spcAft>
              <a:buFont typeface="Wingdings" pitchFamily="2" charset="2"/>
              <a:buNone/>
            </a:pPr>
            <a:r>
              <a:rPr lang="sk-SK" sz="1400" smtClean="0">
                <a:solidFill>
                  <a:schemeClr val="folHlink"/>
                </a:solidFill>
              </a:rPr>
              <a:t>   </a:t>
            </a:r>
            <a:r>
              <a:rPr lang="sk-SK" sz="1400" b="1" smtClean="0">
                <a:solidFill>
                  <a:schemeClr val="folHlink"/>
                </a:solidFill>
              </a:rPr>
              <a:t>2.   Biocídy   a    ich   deriváty,   ktoré    nie   sú   uvedené    medzi   obzvlášť škodlivými   látkami   a   im   príbuznými   látkami</a:t>
            </a:r>
          </a:p>
          <a:p>
            <a:pPr eaLnBrk="1" hangingPunct="1">
              <a:lnSpc>
                <a:spcPct val="80000"/>
              </a:lnSpc>
              <a:spcAft>
                <a:spcPct val="20000"/>
              </a:spcAft>
              <a:buFont typeface="Wingdings" pitchFamily="2" charset="2"/>
              <a:buNone/>
            </a:pPr>
            <a:r>
              <a:rPr lang="sk-SK" sz="1400" b="1" smtClean="0">
                <a:solidFill>
                  <a:schemeClr val="folHlink"/>
                </a:solidFill>
              </a:rPr>
              <a:t>   3. Látky, ktoré   majú    škodlivý   vplyv    na   chuť    alebo   pach vody, a   zlúčeniny   spôsobujúce   vznik   takýchto   látok   vo   vode</a:t>
            </a:r>
          </a:p>
          <a:p>
            <a:pPr eaLnBrk="1" hangingPunct="1">
              <a:lnSpc>
                <a:spcPct val="80000"/>
              </a:lnSpc>
              <a:spcAft>
                <a:spcPct val="20000"/>
              </a:spcAft>
              <a:buFont typeface="Wingdings" pitchFamily="2" charset="2"/>
              <a:buNone/>
            </a:pPr>
            <a:r>
              <a:rPr lang="sk-SK" sz="1400" b="1" smtClean="0">
                <a:solidFill>
                  <a:schemeClr val="folHlink"/>
                </a:solidFill>
              </a:rPr>
              <a:t>   4. Toxické alebo perzistentné     organické    zlúčeniny     kremíka a   látky,   ktoré    môžu   spôsobiť   vznik    takýchto   látok   vo    vodách s   výnimkou   tých,   ktoré   sú    biologicky   neškodné   alebo   sa   rýchlo vo   vode   menia   na   neškodné   látky</a:t>
            </a:r>
          </a:p>
          <a:p>
            <a:pPr eaLnBrk="1" hangingPunct="1">
              <a:lnSpc>
                <a:spcPct val="80000"/>
              </a:lnSpc>
              <a:spcAft>
                <a:spcPct val="20000"/>
              </a:spcAft>
              <a:buFont typeface="Wingdings" pitchFamily="2" charset="2"/>
              <a:buNone/>
            </a:pPr>
            <a:r>
              <a:rPr lang="sk-SK" sz="1400" b="1" smtClean="0">
                <a:solidFill>
                  <a:schemeClr val="folHlink"/>
                </a:solidFill>
              </a:rPr>
              <a:t>   5.   Rozložiteľné minerálne oleje a uhľovodíky ropného pôvodu</a:t>
            </a:r>
          </a:p>
          <a:p>
            <a:pPr eaLnBrk="1" hangingPunct="1">
              <a:lnSpc>
                <a:spcPct val="80000"/>
              </a:lnSpc>
              <a:spcAft>
                <a:spcPct val="20000"/>
              </a:spcAft>
              <a:buFont typeface="Wingdings" pitchFamily="2" charset="2"/>
              <a:buNone/>
            </a:pPr>
            <a:r>
              <a:rPr lang="sk-SK" sz="1400" b="1" smtClean="0">
                <a:solidFill>
                  <a:schemeClr val="folHlink"/>
                </a:solidFill>
              </a:rPr>
              <a:t>   6.   Fluoridy</a:t>
            </a:r>
          </a:p>
          <a:p>
            <a:pPr eaLnBrk="1" hangingPunct="1">
              <a:lnSpc>
                <a:spcPct val="80000"/>
              </a:lnSpc>
              <a:spcAft>
                <a:spcPct val="20000"/>
              </a:spcAft>
              <a:buFont typeface="Wingdings" pitchFamily="2" charset="2"/>
              <a:buNone/>
            </a:pPr>
            <a:r>
              <a:rPr lang="sk-SK" sz="1400" b="1" smtClean="0">
                <a:solidFill>
                  <a:schemeClr val="folHlink"/>
                </a:solidFill>
              </a:rPr>
              <a:t>   7.   Látky, ktoré majú nepriaznivý vplyv na rovnováhu kyslíka vo vode (merané   ako ukazovatele   BSK5   a   CHSK),   a    tie,   ktoré   môžu prispieť k eutrofizácii (predovšetkým zlúčeniny dusí a   fosforu)</a:t>
            </a:r>
          </a:p>
          <a:p>
            <a:pPr eaLnBrk="1" hangingPunct="1">
              <a:lnSpc>
                <a:spcPct val="80000"/>
              </a:lnSpc>
              <a:spcAft>
                <a:spcPct val="20000"/>
              </a:spcAft>
              <a:buFont typeface="Wingdings" pitchFamily="2" charset="2"/>
              <a:buNone/>
            </a:pPr>
            <a:r>
              <a:rPr lang="sk-SK" sz="1400" b="1" smtClean="0">
                <a:solidFill>
                  <a:schemeClr val="folHlink"/>
                </a:solidFill>
              </a:rPr>
              <a:t>   8.   Silážne   šťavy,    priemyselné   a   organické    hnojivá   a   ich    tekuté zložky</a:t>
            </a:r>
          </a:p>
        </p:txBody>
      </p:sp>
      <p:sp>
        <p:nvSpPr>
          <p:cNvPr id="40963" name="Rectangle 3"/>
          <p:cNvSpPr>
            <a:spLocks noGrp="1" noChangeArrowheads="1"/>
          </p:cNvSpPr>
          <p:nvPr>
            <p:ph type="title"/>
          </p:nvPr>
        </p:nvSpPr>
        <p:spPr>
          <a:xfrm>
            <a:off x="195263" y="228600"/>
            <a:ext cx="8015287" cy="823913"/>
          </a:xfrm>
        </p:spPr>
        <p:txBody>
          <a:bodyPr/>
          <a:lstStyle/>
          <a:p>
            <a:pPr eaLnBrk="1" hangingPunct="1"/>
            <a:r>
              <a:rPr lang="sk-SK" sz="3200" b="1" dirty="0" smtClean="0"/>
              <a:t>ZOZNAM  II  ŠKODLIVÉ LÁTKY</a:t>
            </a:r>
          </a:p>
        </p:txBody>
      </p:sp>
    </p:spTree>
    <p:extLst>
      <p:ext uri="{BB962C8B-B14F-4D97-AF65-F5344CB8AC3E}">
        <p14:creationId xmlns:p14="http://schemas.microsoft.com/office/powerpoint/2010/main" xmlns="" val="30193882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ctrTitle"/>
          </p:nvPr>
        </p:nvSpPr>
        <p:spPr>
          <a:xfrm>
            <a:off x="323528" y="260648"/>
            <a:ext cx="8568952" cy="2160240"/>
          </a:xfrm>
        </p:spPr>
        <p:txBody>
          <a:bodyPr/>
          <a:lstStyle/>
          <a:p>
            <a:pPr algn="l" eaLnBrk="1" hangingPunct="1"/>
            <a:r>
              <a:rPr lang="sk-SK" sz="3600" b="1" dirty="0" smtClean="0">
                <a:solidFill>
                  <a:srgbClr val="FF0000"/>
                </a:solidFill>
              </a:rPr>
              <a:t>OHROZENIE podzemných vôd</a:t>
            </a:r>
            <a:r>
              <a:rPr lang="sk-SK" sz="2500" b="1" dirty="0" smtClean="0">
                <a:solidFill>
                  <a:srgbClr val="FF0000"/>
                </a:solidFill>
              </a:rPr>
              <a:t> </a:t>
            </a:r>
            <a:r>
              <a:rPr lang="sk-SK" sz="3600" b="1" dirty="0" smtClean="0">
                <a:solidFill>
                  <a:srgbClr val="FF0000"/>
                </a:solidFill>
              </a:rPr>
              <a:t>predstavujú</a:t>
            </a:r>
            <a:r>
              <a:rPr lang="sk-SK" sz="2500" b="1" dirty="0" smtClean="0">
                <a:solidFill>
                  <a:srgbClr val="FF0000"/>
                </a:solidFill>
              </a:rPr>
              <a:t>  </a:t>
            </a:r>
            <a:br>
              <a:rPr lang="sk-SK" sz="2500" b="1" dirty="0" smtClean="0">
                <a:solidFill>
                  <a:srgbClr val="FF0000"/>
                </a:solidFill>
              </a:rPr>
            </a:br>
            <a:r>
              <a:rPr lang="sk-SK" sz="2500" b="1" dirty="0" smtClean="0">
                <a:solidFill>
                  <a:srgbClr val="FF0000"/>
                </a:solidFill>
              </a:rPr>
              <a:t/>
            </a:r>
            <a:br>
              <a:rPr lang="sk-SK" sz="2500" b="1" dirty="0" smtClean="0">
                <a:solidFill>
                  <a:srgbClr val="FF0000"/>
                </a:solidFill>
              </a:rPr>
            </a:br>
            <a:r>
              <a:rPr lang="sk-SK" sz="2500" b="1" dirty="0" smtClean="0">
                <a:solidFill>
                  <a:srgbClr val="FF0000"/>
                </a:solidFill>
              </a:rPr>
              <a:t>bodové zdroje znečistenia</a:t>
            </a:r>
            <a:br>
              <a:rPr lang="sk-SK" sz="2500" b="1" dirty="0" smtClean="0">
                <a:solidFill>
                  <a:srgbClr val="FF0000"/>
                </a:solidFill>
              </a:rPr>
            </a:br>
            <a:r>
              <a:rPr lang="sk-SK" sz="2500" b="1" dirty="0" smtClean="0">
                <a:solidFill>
                  <a:srgbClr val="FF0000"/>
                </a:solidFill>
              </a:rPr>
              <a:t>difúzne (plošné) zdroje znečistenia</a:t>
            </a:r>
            <a:br>
              <a:rPr lang="sk-SK" sz="2500" b="1" dirty="0" smtClean="0">
                <a:solidFill>
                  <a:srgbClr val="FF0000"/>
                </a:solidFill>
              </a:rPr>
            </a:br>
            <a:r>
              <a:rPr lang="sk-SK" sz="2500" b="1" dirty="0" smtClean="0">
                <a:solidFill>
                  <a:srgbClr val="FF0000"/>
                </a:solidFill>
              </a:rPr>
              <a:t>líniové zdroje znečistenia</a:t>
            </a:r>
            <a:r>
              <a:rPr lang="sk-SK" sz="2500" b="1" dirty="0" smtClean="0"/>
              <a:t> </a:t>
            </a:r>
          </a:p>
        </p:txBody>
      </p:sp>
      <p:sp>
        <p:nvSpPr>
          <p:cNvPr id="14339" name="Rectangle 3"/>
          <p:cNvSpPr>
            <a:spLocks noGrp="1" noChangeArrowheads="1"/>
          </p:cNvSpPr>
          <p:nvPr>
            <p:ph type="subTitle" idx="1"/>
          </p:nvPr>
        </p:nvSpPr>
        <p:spPr/>
        <p:txBody>
          <a:bodyPr/>
          <a:lstStyle/>
          <a:p>
            <a:pPr eaLnBrk="1" hangingPunct="1"/>
            <a:r>
              <a:rPr lang="sk-SK" smtClean="0"/>
              <a:t>. </a:t>
            </a:r>
          </a:p>
          <a:p>
            <a:pPr eaLnBrk="1" hangingPunct="1"/>
            <a:endParaRPr lang="sk-SK" sz="2800" smtClean="0"/>
          </a:p>
        </p:txBody>
      </p:sp>
      <p:pic>
        <p:nvPicPr>
          <p:cNvPr id="14340" name="Picture 8" descr="Obrázok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7704" y="4868863"/>
            <a:ext cx="5345112" cy="177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44238" y="2941530"/>
            <a:ext cx="3203575" cy="24050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42" name="Picture 7" descr="bez_názvu"/>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6167" y="3140968"/>
            <a:ext cx="2997200" cy="224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294315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90900" y="4943475"/>
            <a:ext cx="575310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2"/>
          <p:cNvSpPr>
            <a:spLocks noGrp="1" noChangeArrowheads="1"/>
          </p:cNvSpPr>
          <p:nvPr>
            <p:ph type="title"/>
          </p:nvPr>
        </p:nvSpPr>
        <p:spPr/>
        <p:txBody>
          <a:bodyPr/>
          <a:lstStyle/>
          <a:p>
            <a:pPr eaLnBrk="1" hangingPunct="1"/>
            <a:r>
              <a:rPr lang="sk-SK" sz="3800" dirty="0" smtClean="0">
                <a:solidFill>
                  <a:srgbClr val="FFFF00"/>
                </a:solidFill>
              </a:rPr>
              <a:t>ZDROJE ZNEČISTENIA </a:t>
            </a:r>
            <a:r>
              <a:rPr lang="sk-SK" sz="3800" dirty="0" smtClean="0"/>
              <a:t/>
            </a:r>
            <a:br>
              <a:rPr lang="sk-SK" sz="3800" dirty="0" smtClean="0"/>
            </a:br>
            <a:r>
              <a:rPr lang="sk-SK" sz="3800" dirty="0" smtClean="0">
                <a:solidFill>
                  <a:srgbClr val="0060A8"/>
                </a:solidFill>
              </a:rPr>
              <a:t>v útvaroch podzemnej vody</a:t>
            </a:r>
          </a:p>
        </p:txBody>
      </p:sp>
      <p:sp>
        <p:nvSpPr>
          <p:cNvPr id="22531" name="Rectangle 3"/>
          <p:cNvSpPr>
            <a:spLocks noGrp="1" noChangeArrowheads="1"/>
          </p:cNvSpPr>
          <p:nvPr>
            <p:ph type="body" idx="1"/>
          </p:nvPr>
        </p:nvSpPr>
        <p:spPr>
          <a:xfrm>
            <a:off x="468313" y="1412875"/>
            <a:ext cx="7924800" cy="4419600"/>
          </a:xfrm>
        </p:spPr>
        <p:txBody>
          <a:bodyPr/>
          <a:lstStyle/>
          <a:p>
            <a:pPr eaLnBrk="1" hangingPunct="1">
              <a:lnSpc>
                <a:spcPct val="90000"/>
              </a:lnSpc>
            </a:pPr>
            <a:endParaRPr lang="sk-SK" sz="2400" dirty="0" smtClean="0"/>
          </a:p>
          <a:p>
            <a:pPr eaLnBrk="1" hangingPunct="1">
              <a:lnSpc>
                <a:spcPct val="90000"/>
              </a:lnSpc>
              <a:buFont typeface="Wingdings" pitchFamily="2" charset="2"/>
              <a:buNone/>
            </a:pPr>
            <a:r>
              <a:rPr lang="sk-SK" sz="2400" dirty="0" smtClean="0"/>
              <a:t>Potenciálne zdroje znečistenia (významné)</a:t>
            </a:r>
          </a:p>
          <a:p>
            <a:pPr eaLnBrk="1" hangingPunct="1">
              <a:lnSpc>
                <a:spcPct val="90000"/>
              </a:lnSpc>
            </a:pPr>
            <a:r>
              <a:rPr lang="sk-SK" sz="2400" dirty="0" smtClean="0"/>
              <a:t>difúzne zdroje (spotreba pesticídov a dusíkatých hnojív)</a:t>
            </a:r>
          </a:p>
          <a:p>
            <a:pPr eaLnBrk="1" hangingPunct="1">
              <a:lnSpc>
                <a:spcPct val="90000"/>
              </a:lnSpc>
            </a:pPr>
            <a:r>
              <a:rPr lang="sk-SK" sz="2400" dirty="0" smtClean="0"/>
              <a:t>bodové zdroje (</a:t>
            </a:r>
            <a:r>
              <a:rPr lang="sk-SK" sz="2400" dirty="0" err="1" smtClean="0"/>
              <a:t>GeoEnviron</a:t>
            </a:r>
            <a:r>
              <a:rPr lang="sk-SK" sz="2400" dirty="0" smtClean="0"/>
              <a:t>)</a:t>
            </a:r>
          </a:p>
          <a:p>
            <a:pPr eaLnBrk="1" hangingPunct="1">
              <a:lnSpc>
                <a:spcPct val="90000"/>
              </a:lnSpc>
              <a:buFont typeface="Wingdings" pitchFamily="2" charset="2"/>
              <a:buNone/>
            </a:pPr>
            <a:endParaRPr lang="sk-SK" sz="2400" dirty="0" smtClean="0"/>
          </a:p>
          <a:p>
            <a:pPr eaLnBrk="1" hangingPunct="1">
              <a:lnSpc>
                <a:spcPct val="90000"/>
              </a:lnSpc>
              <a:buFont typeface="Wingdings" pitchFamily="2" charset="2"/>
              <a:buNone/>
            </a:pPr>
            <a:r>
              <a:rPr lang="sk-SK" sz="2400" dirty="0" smtClean="0"/>
              <a:t>Reálne zdroje znečistenia (na základe monitoringu a prieskumu)</a:t>
            </a:r>
          </a:p>
          <a:p>
            <a:pPr eaLnBrk="1" hangingPunct="1">
              <a:lnSpc>
                <a:spcPct val="90000"/>
              </a:lnSpc>
            </a:pPr>
            <a:r>
              <a:rPr lang="sk-SK" sz="2400" dirty="0" smtClean="0"/>
              <a:t>údaje spracované v rámci projektu environmentálne záťaže (Geologická sekcia MŽP)</a:t>
            </a:r>
          </a:p>
          <a:p>
            <a:pPr eaLnBrk="1" hangingPunct="1">
              <a:lnSpc>
                <a:spcPct val="90000"/>
              </a:lnSpc>
            </a:pPr>
            <a:r>
              <a:rPr lang="sk-SK" sz="2400" dirty="0" smtClean="0"/>
              <a:t>databáza IMZZ (VÚVH)</a:t>
            </a:r>
          </a:p>
          <a:p>
            <a:pPr eaLnBrk="1" hangingPunct="1">
              <a:lnSpc>
                <a:spcPct val="90000"/>
              </a:lnSpc>
              <a:buFont typeface="Wingdings" pitchFamily="2" charset="2"/>
              <a:buNone/>
            </a:pPr>
            <a:endParaRPr lang="sk-SK" sz="2400" dirty="0" smtClean="0"/>
          </a:p>
          <a:p>
            <a:pPr eaLnBrk="1" hangingPunct="1">
              <a:lnSpc>
                <a:spcPct val="90000"/>
              </a:lnSpc>
              <a:buFont typeface="Wingdings" pitchFamily="2" charset="2"/>
              <a:buNone/>
            </a:pPr>
            <a:endParaRPr lang="sk-SK" sz="2400" dirty="0" smtClean="0"/>
          </a:p>
        </p:txBody>
      </p:sp>
    </p:spTree>
    <p:extLst>
      <p:ext uri="{BB962C8B-B14F-4D97-AF65-F5344CB8AC3E}">
        <p14:creationId xmlns:p14="http://schemas.microsoft.com/office/powerpoint/2010/main" xmlns="" val="30191772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4213" y="188913"/>
            <a:ext cx="7772400" cy="791815"/>
          </a:xfrm>
        </p:spPr>
        <p:txBody>
          <a:bodyPr/>
          <a:lstStyle/>
          <a:p>
            <a:r>
              <a:rPr lang="sk-SK" sz="3400" dirty="0" smtClean="0">
                <a:solidFill>
                  <a:srgbClr val="FFFF00"/>
                </a:solidFill>
              </a:rPr>
              <a:t>BODOVÉ ZDROJE ZNEČISTENIA V SR</a:t>
            </a:r>
          </a:p>
        </p:txBody>
      </p:sp>
      <p:sp>
        <p:nvSpPr>
          <p:cNvPr id="68611" name="Rectangle 3"/>
          <p:cNvSpPr>
            <a:spLocks noGrp="1" noChangeArrowheads="1"/>
          </p:cNvSpPr>
          <p:nvPr>
            <p:ph type="body" idx="1"/>
          </p:nvPr>
        </p:nvSpPr>
        <p:spPr>
          <a:xfrm>
            <a:off x="611188" y="1412875"/>
            <a:ext cx="7918450" cy="5256213"/>
          </a:xfrm>
        </p:spPr>
        <p:txBody>
          <a:bodyPr/>
          <a:lstStyle/>
          <a:p>
            <a:pPr marL="381000" indent="-381000">
              <a:lnSpc>
                <a:spcPct val="80000"/>
              </a:lnSpc>
              <a:buFont typeface="Wingdings" pitchFamily="2" charset="2"/>
              <a:buNone/>
            </a:pPr>
            <a:r>
              <a:rPr lang="sk-SK" sz="2400" b="1" dirty="0" smtClean="0">
                <a:solidFill>
                  <a:srgbClr val="0060A8"/>
                </a:solidFill>
              </a:rPr>
              <a:t>Sú evidované v databázach:</a:t>
            </a:r>
          </a:p>
          <a:p>
            <a:pPr marL="381000" indent="-381000">
              <a:lnSpc>
                <a:spcPct val="80000"/>
              </a:lnSpc>
              <a:buFont typeface="Wingdings" pitchFamily="2" charset="2"/>
              <a:buNone/>
            </a:pPr>
            <a:endParaRPr lang="sk-SK" sz="2400" dirty="0" smtClean="0">
              <a:solidFill>
                <a:srgbClr val="0060A8"/>
              </a:solidFill>
            </a:endParaRPr>
          </a:p>
          <a:p>
            <a:pPr marL="381000" indent="-381000">
              <a:lnSpc>
                <a:spcPct val="80000"/>
              </a:lnSpc>
              <a:buFontTx/>
              <a:buAutoNum type="arabicPeriod"/>
            </a:pPr>
            <a:r>
              <a:rPr lang="sk-SK" sz="2400" dirty="0" smtClean="0"/>
              <a:t>Databáze KV ENVIRO pôvodne GEOENVIRON (VÚVH 2008), ktorá obsahuje viac ako 9 000 potenciálnych bodových zdrojov znečistenia.</a:t>
            </a:r>
          </a:p>
          <a:p>
            <a:pPr marL="381000" indent="-381000">
              <a:lnSpc>
                <a:spcPct val="80000"/>
              </a:lnSpc>
              <a:buFontTx/>
              <a:buAutoNum type="arabicPeriod"/>
            </a:pPr>
            <a:r>
              <a:rPr lang="sk-SK" sz="2400" dirty="0" smtClean="0"/>
              <a:t>Databáze environmentálnych záťaží (SAŽP, 2008) obsahuje staré environmentálne záťaže (viac ako 1600 záťaží). </a:t>
            </a:r>
          </a:p>
          <a:p>
            <a:pPr marL="381000" indent="-381000">
              <a:lnSpc>
                <a:spcPct val="80000"/>
              </a:lnSpc>
              <a:buFontTx/>
              <a:buAutoNum type="arabicPeriod"/>
            </a:pPr>
            <a:r>
              <a:rPr lang="sk-SK" sz="2400" dirty="0" smtClean="0"/>
              <a:t>Databáze Integrovaný monitoring zdrojov znečistenia (IMZZ), ktorá obsahuje údaje nahlasované z monitorovania znečistenia na zdrojoch znečistenia, ktoré majú nariadený monitoring. (VÚVH 2008). Databáza je budovaná od roku 2007 a v súčasnosti obsahuje viac ako 100 zdrojov znečistenia (prevažne skládok).</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00192" y="5301208"/>
            <a:ext cx="2560637" cy="1358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9592075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457200" y="274638"/>
            <a:ext cx="8229600" cy="706090"/>
          </a:xfrm>
        </p:spPr>
        <p:txBody>
          <a:bodyPr/>
          <a:lstStyle/>
          <a:p>
            <a:pPr eaLnBrk="1" hangingPunct="1"/>
            <a:r>
              <a:rPr lang="sk-SK" sz="3600" dirty="0" smtClean="0">
                <a:solidFill>
                  <a:schemeClr val="bg1"/>
                </a:solidFill>
              </a:rPr>
              <a:t>Podzemné vody</a:t>
            </a:r>
          </a:p>
        </p:txBody>
      </p:sp>
      <p:sp>
        <p:nvSpPr>
          <p:cNvPr id="18435" name="Rectangle 3"/>
          <p:cNvSpPr>
            <a:spLocks noGrp="1" noChangeArrowheads="1"/>
          </p:cNvSpPr>
          <p:nvPr>
            <p:ph type="body" idx="4294967295"/>
          </p:nvPr>
        </p:nvSpPr>
        <p:spPr>
          <a:xfrm>
            <a:off x="467544" y="1196752"/>
            <a:ext cx="8350250" cy="5084762"/>
          </a:xfrm>
        </p:spPr>
        <p:txBody>
          <a:bodyPr/>
          <a:lstStyle/>
          <a:p>
            <a:pPr eaLnBrk="1" hangingPunct="1"/>
            <a:r>
              <a:rPr lang="sk-SK" sz="2800" b="1" dirty="0" smtClean="0">
                <a:solidFill>
                  <a:srgbClr val="FF0000"/>
                </a:solidFill>
              </a:rPr>
              <a:t>sú všetky vody nachádzajúce sa pod povrchom zeme v pásme nasýtenia a v bezprostrednom kontakte s pôdou alebo s pôdnym podložím (vrátane "geotermálnych vôd"). Podzemnými vodami zostávajú podzemné vody aj po ich odkrytí prirodzeným prepadom ich nadložia, banskou činnosťou, činnosťou vykonávanou banským spôsobom alebo vykonaním inej obdobnej činnosti. Voda používaná pri ťažbe štrkopieskov využívaná vo výrobnom procese na odkrytých podzemných vodách je podzemná voda.</a:t>
            </a:r>
          </a:p>
        </p:txBody>
      </p:sp>
    </p:spTree>
    <p:extLst>
      <p:ext uri="{BB962C8B-B14F-4D97-AF65-F5344CB8AC3E}">
        <p14:creationId xmlns:p14="http://schemas.microsoft.com/office/powerpoint/2010/main" xmlns="" val="1254888033"/>
      </p:ext>
    </p:extLst>
  </p:cSld>
  <p:clrMapOvr>
    <a:masterClrMapping/>
  </p:clrMapOvr>
  <p:transition>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0" y="333375"/>
            <a:ext cx="9144000" cy="576263"/>
          </a:xfrm>
        </p:spPr>
        <p:txBody>
          <a:bodyPr/>
          <a:lstStyle/>
          <a:p>
            <a:r>
              <a:rPr lang="sk-SK" sz="2000" b="1" dirty="0" smtClean="0">
                <a:solidFill>
                  <a:srgbClr val="FF3300"/>
                </a:solidFill>
              </a:rPr>
              <a:t>MAPA OHROZENIA PODZEMNÝCH </a:t>
            </a:r>
            <a:r>
              <a:rPr lang="sk-SK" sz="2000" b="1" dirty="0" err="1" smtClean="0">
                <a:solidFill>
                  <a:srgbClr val="FF3300"/>
                </a:solidFill>
              </a:rPr>
              <a:t>VôD</a:t>
            </a:r>
            <a:r>
              <a:rPr lang="sk-SK" sz="2000" b="1" dirty="0" smtClean="0">
                <a:solidFill>
                  <a:srgbClr val="FF3300"/>
                </a:solidFill>
              </a:rPr>
              <a:t> </a:t>
            </a:r>
            <a:br>
              <a:rPr lang="sk-SK" sz="2000" b="1" dirty="0" smtClean="0">
                <a:solidFill>
                  <a:srgbClr val="FF3300"/>
                </a:solidFill>
              </a:rPr>
            </a:br>
            <a:r>
              <a:rPr lang="sk-SK" sz="2000" b="1" dirty="0" smtClean="0">
                <a:solidFill>
                  <a:srgbClr val="FF3300"/>
                </a:solidFill>
              </a:rPr>
              <a:t>VO VZŤAHU K ZNEČISTENIU SKLÁDKAMI (BODOVÉ ZDROJE ZNEČISTENIA</a:t>
            </a:r>
            <a:r>
              <a:rPr lang="sk-SK" sz="1900" dirty="0" smtClean="0">
                <a:solidFill>
                  <a:srgbClr val="FF3300"/>
                </a:solidFill>
              </a:rPr>
              <a:t>)</a:t>
            </a:r>
          </a:p>
        </p:txBody>
      </p:sp>
      <p:pic>
        <p:nvPicPr>
          <p:cNvPr id="71683" name="Picture 3"/>
          <p:cNvPicPr>
            <a:picLocks noGrp="1" noChangeAspect="1" noChangeArrowheads="1"/>
          </p:cNvPicPr>
          <p:nvPr>
            <p:ph idx="4294967295"/>
          </p:nvPr>
        </p:nvPicPr>
        <p:blipFill>
          <a:blip r:embed="rId2" cstate="print">
            <a:extLst>
              <a:ext uri="{28A0092B-C50C-407E-A947-70E740481C1C}">
                <a14:useLocalDpi xmlns:a14="http://schemas.microsoft.com/office/drawing/2010/main" xmlns="" val="0"/>
              </a:ext>
            </a:extLst>
          </a:blip>
          <a:srcRect/>
          <a:stretch>
            <a:fillRect/>
          </a:stretch>
        </p:blipFill>
        <p:spPr>
          <a:xfrm>
            <a:off x="395288" y="1144588"/>
            <a:ext cx="8064500" cy="5713412"/>
          </a:xfr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96144835"/>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fade">
                                      <p:cBhvr>
                                        <p:cTn id="7" dur="768" decel="100000"/>
                                        <p:tgtEl>
                                          <p:spTgt spid="71682"/>
                                        </p:tgtEl>
                                      </p:cBhvr>
                                    </p:animEffect>
                                    <p:animScale>
                                      <p:cBhvr>
                                        <p:cTn id="8" dur="768" decel="100000"/>
                                        <p:tgtEl>
                                          <p:spTgt spid="71682"/>
                                        </p:tgtEl>
                                      </p:cBhvr>
                                      <p:from x="10000" y="10000"/>
                                      <p:to x="200000" y="450000"/>
                                    </p:animScale>
                                    <p:animScale>
                                      <p:cBhvr>
                                        <p:cTn id="9" dur="1230" accel="100000" fill="hold">
                                          <p:stCondLst>
                                            <p:cond delay="768"/>
                                          </p:stCondLst>
                                        </p:cTn>
                                        <p:tgtEl>
                                          <p:spTgt spid="71682"/>
                                        </p:tgtEl>
                                      </p:cBhvr>
                                      <p:from x="200000" y="450000"/>
                                      <p:to x="100000" y="100000"/>
                                    </p:animScale>
                                    <p:set>
                                      <p:cBhvr>
                                        <p:cTn id="10" dur="768" fill="hold"/>
                                        <p:tgtEl>
                                          <p:spTgt spid="71682"/>
                                        </p:tgtEl>
                                        <p:attrNameLst>
                                          <p:attrName>ppt_x</p:attrName>
                                        </p:attrNameLst>
                                      </p:cBhvr>
                                      <p:to>
                                        <p:strVal val="(0.5)"/>
                                      </p:to>
                                    </p:set>
                                    <p:anim from="(0.5)" to="(#ppt_x)" calcmode="lin" valueType="num">
                                      <p:cBhvr>
                                        <p:cTn id="11" dur="1230" accel="100000" fill="hold">
                                          <p:stCondLst>
                                            <p:cond delay="768"/>
                                          </p:stCondLst>
                                        </p:cTn>
                                        <p:tgtEl>
                                          <p:spTgt spid="71682"/>
                                        </p:tgtEl>
                                        <p:attrNameLst>
                                          <p:attrName>ppt_x</p:attrName>
                                        </p:attrNameLst>
                                      </p:cBhvr>
                                    </p:anim>
                                    <p:set>
                                      <p:cBhvr>
                                        <p:cTn id="12" dur="768" fill="hold"/>
                                        <p:tgtEl>
                                          <p:spTgt spid="71682"/>
                                        </p:tgtEl>
                                        <p:attrNameLst>
                                          <p:attrName>ppt_y</p:attrName>
                                        </p:attrNameLst>
                                      </p:cBhvr>
                                      <p:to>
                                        <p:strVal val="(#ppt_y+0.4)"/>
                                      </p:to>
                                    </p:set>
                                    <p:anim from="(#ppt_y+0.4)" to="(#ppt_y)" calcmode="lin" valueType="num">
                                      <p:cBhvr>
                                        <p:cTn id="13" dur="1230" accel="100000" fill="hold">
                                          <p:stCondLst>
                                            <p:cond delay="768"/>
                                          </p:stCondLst>
                                        </p:cTn>
                                        <p:tgtEl>
                                          <p:spTgt spid="7168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0" y="333375"/>
            <a:ext cx="9144000" cy="576263"/>
          </a:xfrm>
        </p:spPr>
        <p:txBody>
          <a:bodyPr/>
          <a:lstStyle/>
          <a:p>
            <a:r>
              <a:rPr lang="sk-SK" sz="2000" b="1" dirty="0" smtClean="0">
                <a:solidFill>
                  <a:srgbClr val="FF3300"/>
                </a:solidFill>
              </a:rPr>
              <a:t>MAPA OHROZENIA PODZEMNÝCH </a:t>
            </a:r>
            <a:r>
              <a:rPr lang="sk-SK" sz="2000" b="1" dirty="0" err="1" smtClean="0">
                <a:solidFill>
                  <a:srgbClr val="FF3300"/>
                </a:solidFill>
              </a:rPr>
              <a:t>VôD</a:t>
            </a:r>
            <a:r>
              <a:rPr lang="sk-SK" sz="2000" b="1" dirty="0" smtClean="0">
                <a:solidFill>
                  <a:srgbClr val="FF3300"/>
                </a:solidFill>
              </a:rPr>
              <a:t> </a:t>
            </a:r>
            <a:br>
              <a:rPr lang="sk-SK" sz="2000" b="1" dirty="0" smtClean="0">
                <a:solidFill>
                  <a:srgbClr val="FF3300"/>
                </a:solidFill>
              </a:rPr>
            </a:br>
            <a:r>
              <a:rPr lang="sk-SK" sz="2000" b="1" dirty="0" smtClean="0">
                <a:solidFill>
                  <a:srgbClr val="FF3300"/>
                </a:solidFill>
              </a:rPr>
              <a:t>VO VZŤAHU K ZNEČISTENIU HALDAMI (BODOVÉ ZDROJE ZNEČISTENIA)</a:t>
            </a:r>
          </a:p>
        </p:txBody>
      </p:sp>
      <p:pic>
        <p:nvPicPr>
          <p:cNvPr id="72707" name="Picture 3"/>
          <p:cNvPicPr>
            <a:picLocks noGrp="1" noChangeAspect="1" noChangeArrowheads="1"/>
          </p:cNvPicPr>
          <p:nvPr>
            <p:ph idx="4294967295"/>
          </p:nvPr>
        </p:nvPicPr>
        <p:blipFill>
          <a:blip r:embed="rId2" cstate="print">
            <a:extLst>
              <a:ext uri="{28A0092B-C50C-407E-A947-70E740481C1C}">
                <a14:useLocalDpi xmlns:a14="http://schemas.microsoft.com/office/drawing/2010/main" xmlns="" val="0"/>
              </a:ext>
            </a:extLst>
          </a:blip>
          <a:srcRect/>
          <a:stretch>
            <a:fillRect/>
          </a:stretch>
        </p:blipFill>
        <p:spPr>
          <a:xfrm>
            <a:off x="755576" y="1124744"/>
            <a:ext cx="7920037" cy="5610225"/>
          </a:xfr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37408183"/>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fade">
                                      <p:cBhvr>
                                        <p:cTn id="7" dur="768" decel="100000"/>
                                        <p:tgtEl>
                                          <p:spTgt spid="72706"/>
                                        </p:tgtEl>
                                      </p:cBhvr>
                                    </p:animEffect>
                                    <p:animScale>
                                      <p:cBhvr>
                                        <p:cTn id="8" dur="768" decel="100000"/>
                                        <p:tgtEl>
                                          <p:spTgt spid="72706"/>
                                        </p:tgtEl>
                                      </p:cBhvr>
                                      <p:from x="10000" y="10000"/>
                                      <p:to x="200000" y="450000"/>
                                    </p:animScale>
                                    <p:animScale>
                                      <p:cBhvr>
                                        <p:cTn id="9" dur="1230" accel="100000" fill="hold">
                                          <p:stCondLst>
                                            <p:cond delay="768"/>
                                          </p:stCondLst>
                                        </p:cTn>
                                        <p:tgtEl>
                                          <p:spTgt spid="72706"/>
                                        </p:tgtEl>
                                      </p:cBhvr>
                                      <p:from x="200000" y="450000"/>
                                      <p:to x="100000" y="100000"/>
                                    </p:animScale>
                                    <p:set>
                                      <p:cBhvr>
                                        <p:cTn id="10" dur="768" fill="hold"/>
                                        <p:tgtEl>
                                          <p:spTgt spid="72706"/>
                                        </p:tgtEl>
                                        <p:attrNameLst>
                                          <p:attrName>ppt_x</p:attrName>
                                        </p:attrNameLst>
                                      </p:cBhvr>
                                      <p:to>
                                        <p:strVal val="(0.5)"/>
                                      </p:to>
                                    </p:set>
                                    <p:anim from="(0.5)" to="(#ppt_x)" calcmode="lin" valueType="num">
                                      <p:cBhvr>
                                        <p:cTn id="11" dur="1230" accel="100000" fill="hold">
                                          <p:stCondLst>
                                            <p:cond delay="768"/>
                                          </p:stCondLst>
                                        </p:cTn>
                                        <p:tgtEl>
                                          <p:spTgt spid="72706"/>
                                        </p:tgtEl>
                                        <p:attrNameLst>
                                          <p:attrName>ppt_x</p:attrName>
                                        </p:attrNameLst>
                                      </p:cBhvr>
                                    </p:anim>
                                    <p:set>
                                      <p:cBhvr>
                                        <p:cTn id="12" dur="768" fill="hold"/>
                                        <p:tgtEl>
                                          <p:spTgt spid="72706"/>
                                        </p:tgtEl>
                                        <p:attrNameLst>
                                          <p:attrName>ppt_y</p:attrName>
                                        </p:attrNameLst>
                                      </p:cBhvr>
                                      <p:to>
                                        <p:strVal val="(#ppt_y+0.4)"/>
                                      </p:to>
                                    </p:set>
                                    <p:anim from="(#ppt_y+0.4)" to="(#ppt_y)" calcmode="lin" valueType="num">
                                      <p:cBhvr>
                                        <p:cTn id="13" dur="1230" accel="100000" fill="hold">
                                          <p:stCondLst>
                                            <p:cond delay="768"/>
                                          </p:stCondLst>
                                        </p:cTn>
                                        <p:tgtEl>
                                          <p:spTgt spid="7270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29043" y="476672"/>
            <a:ext cx="9144000" cy="576263"/>
          </a:xfrm>
        </p:spPr>
        <p:txBody>
          <a:bodyPr/>
          <a:lstStyle/>
          <a:p>
            <a:r>
              <a:rPr lang="sk-SK" sz="2000" b="1" dirty="0" smtClean="0">
                <a:solidFill>
                  <a:srgbClr val="FF3300"/>
                </a:solidFill>
              </a:rPr>
              <a:t>MAPA OHROZENIA PODZEMNÝCH </a:t>
            </a:r>
            <a:r>
              <a:rPr lang="sk-SK" sz="2000" b="1" dirty="0" err="1" smtClean="0">
                <a:solidFill>
                  <a:srgbClr val="FF3300"/>
                </a:solidFill>
              </a:rPr>
              <a:t>VôD</a:t>
            </a:r>
            <a:r>
              <a:rPr lang="sk-SK" sz="2000" b="1" dirty="0" smtClean="0">
                <a:solidFill>
                  <a:srgbClr val="FF3300"/>
                </a:solidFill>
              </a:rPr>
              <a:t> </a:t>
            </a:r>
            <a:br>
              <a:rPr lang="sk-SK" sz="2000" b="1" dirty="0" smtClean="0">
                <a:solidFill>
                  <a:srgbClr val="FF3300"/>
                </a:solidFill>
              </a:rPr>
            </a:br>
            <a:r>
              <a:rPr lang="sk-SK" sz="2000" b="1" dirty="0" smtClean="0">
                <a:solidFill>
                  <a:srgbClr val="FF3300"/>
                </a:solidFill>
              </a:rPr>
              <a:t>VO VZŤAHU K ZNEČISTENIU OSTATNÝMI  BODOVÝMI ZDROJMI ZNEČISTENIA</a:t>
            </a:r>
          </a:p>
        </p:txBody>
      </p:sp>
      <p:pic>
        <p:nvPicPr>
          <p:cNvPr id="73731" name="Picture 3"/>
          <p:cNvPicPr>
            <a:picLocks noGrp="1" noChangeAspect="1" noChangeArrowheads="1"/>
          </p:cNvPicPr>
          <p:nvPr>
            <p:ph idx="4294967295"/>
          </p:nvPr>
        </p:nvPicPr>
        <p:blipFill>
          <a:blip r:embed="rId2" cstate="print">
            <a:extLst>
              <a:ext uri="{28A0092B-C50C-407E-A947-70E740481C1C}">
                <a14:useLocalDpi xmlns:a14="http://schemas.microsoft.com/office/drawing/2010/main" xmlns="" val="0"/>
              </a:ext>
            </a:extLst>
          </a:blip>
          <a:srcRect/>
          <a:stretch>
            <a:fillRect/>
          </a:stretch>
        </p:blipFill>
        <p:spPr>
          <a:xfrm>
            <a:off x="611560" y="1296988"/>
            <a:ext cx="7848600" cy="5561012"/>
          </a:xfr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60753546"/>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fade">
                                      <p:cBhvr>
                                        <p:cTn id="7" dur="768" decel="100000"/>
                                        <p:tgtEl>
                                          <p:spTgt spid="73730"/>
                                        </p:tgtEl>
                                      </p:cBhvr>
                                    </p:animEffect>
                                    <p:animScale>
                                      <p:cBhvr>
                                        <p:cTn id="8" dur="768" decel="100000"/>
                                        <p:tgtEl>
                                          <p:spTgt spid="73730"/>
                                        </p:tgtEl>
                                      </p:cBhvr>
                                      <p:from x="10000" y="10000"/>
                                      <p:to x="200000" y="450000"/>
                                    </p:animScale>
                                    <p:animScale>
                                      <p:cBhvr>
                                        <p:cTn id="9" dur="1230" accel="100000" fill="hold">
                                          <p:stCondLst>
                                            <p:cond delay="768"/>
                                          </p:stCondLst>
                                        </p:cTn>
                                        <p:tgtEl>
                                          <p:spTgt spid="73730"/>
                                        </p:tgtEl>
                                      </p:cBhvr>
                                      <p:from x="200000" y="450000"/>
                                      <p:to x="100000" y="100000"/>
                                    </p:animScale>
                                    <p:set>
                                      <p:cBhvr>
                                        <p:cTn id="10" dur="768" fill="hold"/>
                                        <p:tgtEl>
                                          <p:spTgt spid="73730"/>
                                        </p:tgtEl>
                                        <p:attrNameLst>
                                          <p:attrName>ppt_x</p:attrName>
                                        </p:attrNameLst>
                                      </p:cBhvr>
                                      <p:to>
                                        <p:strVal val="(0.5)"/>
                                      </p:to>
                                    </p:set>
                                    <p:anim from="(0.5)" to="(#ppt_x)" calcmode="lin" valueType="num">
                                      <p:cBhvr>
                                        <p:cTn id="11" dur="1230" accel="100000" fill="hold">
                                          <p:stCondLst>
                                            <p:cond delay="768"/>
                                          </p:stCondLst>
                                        </p:cTn>
                                        <p:tgtEl>
                                          <p:spTgt spid="73730"/>
                                        </p:tgtEl>
                                        <p:attrNameLst>
                                          <p:attrName>ppt_x</p:attrName>
                                        </p:attrNameLst>
                                      </p:cBhvr>
                                    </p:anim>
                                    <p:set>
                                      <p:cBhvr>
                                        <p:cTn id="12" dur="768" fill="hold"/>
                                        <p:tgtEl>
                                          <p:spTgt spid="73730"/>
                                        </p:tgtEl>
                                        <p:attrNameLst>
                                          <p:attrName>ppt_y</p:attrName>
                                        </p:attrNameLst>
                                      </p:cBhvr>
                                      <p:to>
                                        <p:strVal val="(#ppt_y+0.4)"/>
                                      </p:to>
                                    </p:set>
                                    <p:anim from="(#ppt_y+0.4)" to="(#ppt_y)" calcmode="lin" valueType="num">
                                      <p:cBhvr>
                                        <p:cTn id="13" dur="1230" accel="100000" fill="hold">
                                          <p:stCondLst>
                                            <p:cond delay="768"/>
                                          </p:stCondLst>
                                        </p:cTn>
                                        <p:tgtEl>
                                          <p:spTgt spid="7373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4536" y="404664"/>
            <a:ext cx="9144000" cy="648072"/>
          </a:xfrm>
        </p:spPr>
        <p:txBody>
          <a:bodyPr/>
          <a:lstStyle/>
          <a:p>
            <a:r>
              <a:rPr lang="sk-SK" sz="2100" b="1" dirty="0" smtClean="0">
                <a:solidFill>
                  <a:srgbClr val="FF3300"/>
                </a:solidFill>
              </a:rPr>
              <a:t>MAPA OHROZENIA PODZEMNÝCH </a:t>
            </a:r>
            <a:r>
              <a:rPr lang="sk-SK" sz="2100" b="1" dirty="0" err="1" smtClean="0">
                <a:solidFill>
                  <a:srgbClr val="FF3300"/>
                </a:solidFill>
              </a:rPr>
              <a:t>V</a:t>
            </a:r>
            <a:r>
              <a:rPr lang="sk-SK" sz="2900" b="1" dirty="0" err="1" smtClean="0">
                <a:solidFill>
                  <a:srgbClr val="FF3300"/>
                </a:solidFill>
              </a:rPr>
              <a:t>ô</a:t>
            </a:r>
            <a:r>
              <a:rPr lang="sk-SK" sz="2100" b="1" dirty="0" err="1" smtClean="0">
                <a:solidFill>
                  <a:srgbClr val="FF3300"/>
                </a:solidFill>
              </a:rPr>
              <a:t>D</a:t>
            </a:r>
            <a:r>
              <a:rPr lang="sk-SK" sz="2100" b="1" dirty="0" smtClean="0">
                <a:solidFill>
                  <a:srgbClr val="FF3300"/>
                </a:solidFill>
              </a:rPr>
              <a:t> </a:t>
            </a:r>
            <a:br>
              <a:rPr lang="sk-SK" sz="2100" b="1" dirty="0" smtClean="0">
                <a:solidFill>
                  <a:srgbClr val="FF3300"/>
                </a:solidFill>
              </a:rPr>
            </a:br>
            <a:r>
              <a:rPr lang="sk-SK" sz="1900" b="1" dirty="0" smtClean="0">
                <a:solidFill>
                  <a:srgbClr val="FF3300"/>
                </a:solidFill>
              </a:rPr>
              <a:t>VO VZŤAHU K ZNEČISTENIU STARÝMI ZÁŤAŽAMI (BODOVÉ ZDROJE) </a:t>
            </a:r>
          </a:p>
        </p:txBody>
      </p:sp>
      <p:pic>
        <p:nvPicPr>
          <p:cNvPr id="74755" name="Picture 3"/>
          <p:cNvPicPr>
            <a:picLocks noGrp="1" noChangeAspect="1" noChangeArrowheads="1"/>
          </p:cNvPicPr>
          <p:nvPr>
            <p:ph idx="4294967295"/>
          </p:nvPr>
        </p:nvPicPr>
        <p:blipFill>
          <a:blip r:embed="rId2" cstate="print">
            <a:extLst>
              <a:ext uri="{28A0092B-C50C-407E-A947-70E740481C1C}">
                <a14:useLocalDpi xmlns:a14="http://schemas.microsoft.com/office/drawing/2010/main" xmlns="" val="0"/>
              </a:ext>
            </a:extLst>
          </a:blip>
          <a:srcRect/>
          <a:stretch>
            <a:fillRect/>
          </a:stretch>
        </p:blipFill>
        <p:spPr>
          <a:xfrm>
            <a:off x="683568" y="1144588"/>
            <a:ext cx="8064500" cy="5713412"/>
          </a:xfr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71418603"/>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fade">
                                      <p:cBhvr>
                                        <p:cTn id="7" dur="768" decel="100000"/>
                                        <p:tgtEl>
                                          <p:spTgt spid="74754"/>
                                        </p:tgtEl>
                                      </p:cBhvr>
                                    </p:animEffect>
                                    <p:animScale>
                                      <p:cBhvr>
                                        <p:cTn id="8" dur="768" decel="100000"/>
                                        <p:tgtEl>
                                          <p:spTgt spid="74754"/>
                                        </p:tgtEl>
                                      </p:cBhvr>
                                      <p:from x="10000" y="10000"/>
                                      <p:to x="200000" y="450000"/>
                                    </p:animScale>
                                    <p:animScale>
                                      <p:cBhvr>
                                        <p:cTn id="9" dur="1230" accel="100000" fill="hold">
                                          <p:stCondLst>
                                            <p:cond delay="768"/>
                                          </p:stCondLst>
                                        </p:cTn>
                                        <p:tgtEl>
                                          <p:spTgt spid="74754"/>
                                        </p:tgtEl>
                                      </p:cBhvr>
                                      <p:from x="200000" y="450000"/>
                                      <p:to x="100000" y="100000"/>
                                    </p:animScale>
                                    <p:set>
                                      <p:cBhvr>
                                        <p:cTn id="10" dur="768" fill="hold"/>
                                        <p:tgtEl>
                                          <p:spTgt spid="74754"/>
                                        </p:tgtEl>
                                        <p:attrNameLst>
                                          <p:attrName>ppt_x</p:attrName>
                                        </p:attrNameLst>
                                      </p:cBhvr>
                                      <p:to>
                                        <p:strVal val="(0.5)"/>
                                      </p:to>
                                    </p:set>
                                    <p:anim from="(0.5)" to="(#ppt_x)" calcmode="lin" valueType="num">
                                      <p:cBhvr>
                                        <p:cTn id="11" dur="1230" accel="100000" fill="hold">
                                          <p:stCondLst>
                                            <p:cond delay="768"/>
                                          </p:stCondLst>
                                        </p:cTn>
                                        <p:tgtEl>
                                          <p:spTgt spid="74754"/>
                                        </p:tgtEl>
                                        <p:attrNameLst>
                                          <p:attrName>ppt_x</p:attrName>
                                        </p:attrNameLst>
                                      </p:cBhvr>
                                    </p:anim>
                                    <p:set>
                                      <p:cBhvr>
                                        <p:cTn id="12" dur="768" fill="hold"/>
                                        <p:tgtEl>
                                          <p:spTgt spid="74754"/>
                                        </p:tgtEl>
                                        <p:attrNameLst>
                                          <p:attrName>ppt_y</p:attrName>
                                        </p:attrNameLst>
                                      </p:cBhvr>
                                      <p:to>
                                        <p:strVal val="(#ppt_y+0.4)"/>
                                      </p:to>
                                    </p:set>
                                    <p:anim from="(#ppt_y+0.4)" to="(#ppt_y)" calcmode="lin" valueType="num">
                                      <p:cBhvr>
                                        <p:cTn id="13" dur="1230" accel="100000" fill="hold">
                                          <p:stCondLst>
                                            <p:cond delay="768"/>
                                          </p:stCondLst>
                                        </p:cTn>
                                        <p:tgtEl>
                                          <p:spTgt spid="7475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sz="quarter"/>
          </p:nvPr>
        </p:nvSpPr>
        <p:spPr/>
        <p:txBody>
          <a:bodyPr/>
          <a:lstStyle/>
          <a:p>
            <a:r>
              <a:rPr lang="sk-SK" sz="2100" b="1" dirty="0" smtClean="0">
                <a:solidFill>
                  <a:srgbClr val="FF3300"/>
                </a:solidFill>
              </a:rPr>
              <a:t>MAPA OHROZENIA PODZEMNÝCH </a:t>
            </a:r>
            <a:r>
              <a:rPr lang="sk-SK" sz="2100" b="1" dirty="0" err="1" smtClean="0">
                <a:solidFill>
                  <a:srgbClr val="FF3300"/>
                </a:solidFill>
              </a:rPr>
              <a:t>V</a:t>
            </a:r>
            <a:r>
              <a:rPr lang="sk-SK" sz="2900" b="1" dirty="0" err="1" smtClean="0">
                <a:solidFill>
                  <a:srgbClr val="FF3300"/>
                </a:solidFill>
              </a:rPr>
              <a:t>ô</a:t>
            </a:r>
            <a:r>
              <a:rPr lang="sk-SK" sz="2100" b="1" dirty="0" err="1" smtClean="0">
                <a:solidFill>
                  <a:srgbClr val="FF3300"/>
                </a:solidFill>
              </a:rPr>
              <a:t>D</a:t>
            </a:r>
            <a:r>
              <a:rPr lang="sk-SK" sz="2100" b="1" dirty="0" smtClean="0">
                <a:solidFill>
                  <a:srgbClr val="FF3300"/>
                </a:solidFill>
              </a:rPr>
              <a:t> v POVODÍ VÁH</a:t>
            </a:r>
            <a:br>
              <a:rPr lang="sk-SK" sz="2100" b="1" dirty="0" smtClean="0">
                <a:solidFill>
                  <a:srgbClr val="FF3300"/>
                </a:solidFill>
              </a:rPr>
            </a:br>
            <a:r>
              <a:rPr lang="sk-SK" sz="1900" b="1" dirty="0" smtClean="0">
                <a:solidFill>
                  <a:srgbClr val="FF3300"/>
                </a:solidFill>
              </a:rPr>
              <a:t>VO VZŤAHU K ZNEČISTENIU Z BODOVÝCH ZDROJOV ZNEČISTENIA</a:t>
            </a:r>
          </a:p>
        </p:txBody>
      </p:sp>
      <p:pic>
        <p:nvPicPr>
          <p:cNvPr id="98321" name="Picture 17"/>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a:xfrm>
            <a:off x="179388" y="1292225"/>
            <a:ext cx="5329237" cy="3776663"/>
          </a:xfr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8325" name="Picture 21"/>
          <p:cNvPicPr>
            <a:picLocks noGrp="1" noChangeAspect="1" noChangeArrowheads="1"/>
          </p:cNvPicPr>
          <p:nvPr>
            <p:ph sz="quarter" idx="2"/>
          </p:nvPr>
        </p:nvPicPr>
        <p:blipFill>
          <a:blip r:embed="rId3" cstate="print">
            <a:extLst>
              <a:ext uri="{28A0092B-C50C-407E-A947-70E740481C1C}">
                <a14:useLocalDpi xmlns:a14="http://schemas.microsoft.com/office/drawing/2010/main" xmlns="" val="0"/>
              </a:ext>
            </a:extLst>
          </a:blip>
          <a:srcRect/>
          <a:stretch>
            <a:fillRect/>
          </a:stretch>
        </p:blipFill>
        <p:spPr>
          <a:xfrm>
            <a:off x="4932040" y="1052736"/>
            <a:ext cx="4427537" cy="3136900"/>
          </a:xfr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8328" name="Picture 24"/>
          <p:cNvPicPr>
            <a:picLocks noGrp="1" noChangeAspect="1" noChangeArrowheads="1"/>
          </p:cNvPicPr>
          <p:nvPr>
            <p:ph sz="quarter" idx="3"/>
          </p:nvPr>
        </p:nvPicPr>
        <p:blipFill>
          <a:blip r:embed="rId4" cstate="print">
            <a:extLst>
              <a:ext uri="{28A0092B-C50C-407E-A947-70E740481C1C}">
                <a14:useLocalDpi xmlns:a14="http://schemas.microsoft.com/office/drawing/2010/main" xmlns="" val="0"/>
              </a:ext>
            </a:extLst>
          </a:blip>
          <a:srcRect/>
          <a:stretch>
            <a:fillRect/>
          </a:stretch>
        </p:blipFill>
        <p:spPr>
          <a:xfrm>
            <a:off x="0" y="3551238"/>
            <a:ext cx="4667250" cy="3306762"/>
          </a:xfr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8329" name="Picture 25"/>
          <p:cNvPicPr>
            <a:picLocks noGrp="1" noChangeAspect="1" noChangeArrowheads="1"/>
          </p:cNvPicPr>
          <p:nvPr>
            <p:ph sz="quarter" idx="4"/>
          </p:nvPr>
        </p:nvPicPr>
        <p:blipFill>
          <a:blip r:embed="rId5" cstate="print">
            <a:extLst>
              <a:ext uri="{28A0092B-C50C-407E-A947-70E740481C1C}">
                <a14:useLocalDpi xmlns:a14="http://schemas.microsoft.com/office/drawing/2010/main" xmlns="" val="0"/>
              </a:ext>
            </a:extLst>
          </a:blip>
          <a:srcRect/>
          <a:stretch>
            <a:fillRect/>
          </a:stretch>
        </p:blipFill>
        <p:spPr>
          <a:xfrm>
            <a:off x="4643438" y="3679825"/>
            <a:ext cx="4500562" cy="3189288"/>
          </a:xfr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034796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8306"/>
                                        </p:tgtEl>
                                        <p:attrNameLst>
                                          <p:attrName>style.visibility</p:attrName>
                                        </p:attrNameLst>
                                      </p:cBhvr>
                                      <p:to>
                                        <p:strVal val="visible"/>
                                      </p:to>
                                    </p:set>
                                    <p:animEffect transition="in" filter="fade">
                                      <p:cBhvr>
                                        <p:cTn id="7" dur="2000"/>
                                        <p:tgtEl>
                                          <p:spTgt spid="98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98321"/>
                                        </p:tgtEl>
                                        <p:attrNameLst>
                                          <p:attrName>style.visibility</p:attrName>
                                        </p:attrNameLst>
                                      </p:cBhvr>
                                      <p:to>
                                        <p:strVal val="visible"/>
                                      </p:to>
                                    </p:set>
                                    <p:anim calcmode="lin" valueType="num">
                                      <p:cBhvr additive="base">
                                        <p:cTn id="12" dur="500" fill="hold"/>
                                        <p:tgtEl>
                                          <p:spTgt spid="98321"/>
                                        </p:tgtEl>
                                        <p:attrNameLst>
                                          <p:attrName>ppt_x</p:attrName>
                                        </p:attrNameLst>
                                      </p:cBhvr>
                                      <p:tavLst>
                                        <p:tav tm="0">
                                          <p:val>
                                            <p:strVal val="#ppt_x"/>
                                          </p:val>
                                        </p:tav>
                                        <p:tav tm="100000">
                                          <p:val>
                                            <p:strVal val="#ppt_x"/>
                                          </p:val>
                                        </p:tav>
                                      </p:tavLst>
                                    </p:anim>
                                    <p:anim calcmode="lin" valueType="num">
                                      <p:cBhvr additive="base">
                                        <p:cTn id="13" dur="500" fill="hold"/>
                                        <p:tgtEl>
                                          <p:spTgt spid="9832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98328"/>
                                        </p:tgtEl>
                                        <p:attrNameLst>
                                          <p:attrName>style.visibility</p:attrName>
                                        </p:attrNameLst>
                                      </p:cBhvr>
                                      <p:to>
                                        <p:strVal val="visible"/>
                                      </p:to>
                                    </p:set>
                                    <p:anim calcmode="lin" valueType="num">
                                      <p:cBhvr additive="base">
                                        <p:cTn id="18" dur="500" fill="hold"/>
                                        <p:tgtEl>
                                          <p:spTgt spid="98328"/>
                                        </p:tgtEl>
                                        <p:attrNameLst>
                                          <p:attrName>ppt_x</p:attrName>
                                        </p:attrNameLst>
                                      </p:cBhvr>
                                      <p:tavLst>
                                        <p:tav tm="0">
                                          <p:val>
                                            <p:strVal val="#ppt_x"/>
                                          </p:val>
                                        </p:tav>
                                        <p:tav tm="100000">
                                          <p:val>
                                            <p:strVal val="#ppt_x"/>
                                          </p:val>
                                        </p:tav>
                                      </p:tavLst>
                                    </p:anim>
                                    <p:anim calcmode="lin" valueType="num">
                                      <p:cBhvr additive="base">
                                        <p:cTn id="19" dur="500" fill="hold"/>
                                        <p:tgtEl>
                                          <p:spTgt spid="98328"/>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98325"/>
                                        </p:tgtEl>
                                        <p:attrNameLst>
                                          <p:attrName>style.visibility</p:attrName>
                                        </p:attrNameLst>
                                      </p:cBhvr>
                                      <p:to>
                                        <p:strVal val="visible"/>
                                      </p:to>
                                    </p:set>
                                    <p:anim calcmode="lin" valueType="num">
                                      <p:cBhvr additive="base">
                                        <p:cTn id="24" dur="500" fill="hold"/>
                                        <p:tgtEl>
                                          <p:spTgt spid="98325"/>
                                        </p:tgtEl>
                                        <p:attrNameLst>
                                          <p:attrName>ppt_x</p:attrName>
                                        </p:attrNameLst>
                                      </p:cBhvr>
                                      <p:tavLst>
                                        <p:tav tm="0">
                                          <p:val>
                                            <p:strVal val="#ppt_x"/>
                                          </p:val>
                                        </p:tav>
                                        <p:tav tm="100000">
                                          <p:val>
                                            <p:strVal val="#ppt_x"/>
                                          </p:val>
                                        </p:tav>
                                      </p:tavLst>
                                    </p:anim>
                                    <p:anim calcmode="lin" valueType="num">
                                      <p:cBhvr additive="base">
                                        <p:cTn id="25" dur="500" fill="hold"/>
                                        <p:tgtEl>
                                          <p:spTgt spid="98325"/>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98329"/>
                                        </p:tgtEl>
                                        <p:attrNameLst>
                                          <p:attrName>style.visibility</p:attrName>
                                        </p:attrNameLst>
                                      </p:cBhvr>
                                      <p:to>
                                        <p:strVal val="visible"/>
                                      </p:to>
                                    </p:set>
                                    <p:anim calcmode="lin" valueType="num">
                                      <p:cBhvr additive="base">
                                        <p:cTn id="30" dur="500" fill="hold"/>
                                        <p:tgtEl>
                                          <p:spTgt spid="98329"/>
                                        </p:tgtEl>
                                        <p:attrNameLst>
                                          <p:attrName>ppt_x</p:attrName>
                                        </p:attrNameLst>
                                      </p:cBhvr>
                                      <p:tavLst>
                                        <p:tav tm="0">
                                          <p:val>
                                            <p:strVal val="#ppt_x"/>
                                          </p:val>
                                        </p:tav>
                                        <p:tav tm="100000">
                                          <p:val>
                                            <p:strVal val="#ppt_x"/>
                                          </p:val>
                                        </p:tav>
                                      </p:tavLst>
                                    </p:anim>
                                    <p:anim calcmode="lin" valueType="num">
                                      <p:cBhvr additive="base">
                                        <p:cTn id="31" dur="500" fill="hold"/>
                                        <p:tgtEl>
                                          <p:spTgt spid="983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79512" y="188913"/>
            <a:ext cx="8784976" cy="935831"/>
          </a:xfrm>
        </p:spPr>
        <p:txBody>
          <a:bodyPr/>
          <a:lstStyle/>
          <a:p>
            <a:r>
              <a:rPr lang="sk-SK" sz="3400" dirty="0" smtClean="0">
                <a:solidFill>
                  <a:srgbClr val="FFFF00"/>
                </a:solidFill>
              </a:rPr>
              <a:t>DIFÚZNE (PLOŠNÉ) ZDROJE </a:t>
            </a:r>
            <a:r>
              <a:rPr lang="sk-SK" sz="3400" dirty="0">
                <a:solidFill>
                  <a:srgbClr val="FFFF00"/>
                </a:solidFill>
              </a:rPr>
              <a:t>ZNEČISTENIA V </a:t>
            </a:r>
            <a:r>
              <a:rPr lang="sk-SK" sz="3400" dirty="0" smtClean="0">
                <a:solidFill>
                  <a:srgbClr val="FFFF00"/>
                </a:solidFill>
              </a:rPr>
              <a:t>SR</a:t>
            </a:r>
            <a:endParaRPr lang="sk-SK" sz="3400" dirty="0" smtClean="0"/>
          </a:p>
        </p:txBody>
      </p:sp>
      <p:sp>
        <p:nvSpPr>
          <p:cNvPr id="70659" name="Rectangle 3"/>
          <p:cNvSpPr>
            <a:spLocks noGrp="1" noChangeArrowheads="1"/>
          </p:cNvSpPr>
          <p:nvPr>
            <p:ph type="body" idx="1"/>
          </p:nvPr>
        </p:nvSpPr>
        <p:spPr>
          <a:xfrm>
            <a:off x="611560" y="1340768"/>
            <a:ext cx="7918450" cy="5256213"/>
          </a:xfrm>
        </p:spPr>
        <p:txBody>
          <a:bodyPr/>
          <a:lstStyle/>
          <a:p>
            <a:pPr marL="381000" indent="-381000">
              <a:lnSpc>
                <a:spcPct val="90000"/>
              </a:lnSpc>
              <a:buFont typeface="Wingdings" pitchFamily="2" charset="2"/>
              <a:buNone/>
            </a:pPr>
            <a:r>
              <a:rPr lang="sk-SK" sz="2800" dirty="0" smtClean="0">
                <a:solidFill>
                  <a:srgbClr val="0060A8"/>
                </a:solidFill>
              </a:rPr>
              <a:t>Evidencia plošných zdrojov znečistenia:</a:t>
            </a:r>
          </a:p>
          <a:p>
            <a:pPr marL="381000" indent="-381000">
              <a:lnSpc>
                <a:spcPct val="90000"/>
              </a:lnSpc>
              <a:buFontTx/>
              <a:buAutoNum type="arabicPeriod"/>
            </a:pPr>
            <a:r>
              <a:rPr lang="sk-SK" sz="2800" dirty="0" smtClean="0">
                <a:solidFill>
                  <a:srgbClr val="0060A8"/>
                </a:solidFill>
              </a:rPr>
              <a:t> Databázy aplikovaných prípravkov na ochranu rastlín - pesticídov poskytnutých </a:t>
            </a:r>
            <a:r>
              <a:rPr lang="sk-SK" sz="2800" dirty="0" err="1" smtClean="0">
                <a:solidFill>
                  <a:srgbClr val="0060A8"/>
                </a:solidFill>
              </a:rPr>
              <a:t>UKSUPom</a:t>
            </a:r>
            <a:r>
              <a:rPr lang="sk-SK" sz="2800" dirty="0" smtClean="0">
                <a:solidFill>
                  <a:srgbClr val="0060A8"/>
                </a:solidFill>
              </a:rPr>
              <a:t> (VÚVH 2008), ktorá obsahuje údaje o množstve pre jednotlivé katastrálne územia.</a:t>
            </a:r>
          </a:p>
          <a:p>
            <a:pPr marL="381000" indent="-381000">
              <a:lnSpc>
                <a:spcPct val="90000"/>
              </a:lnSpc>
              <a:buFontTx/>
              <a:buAutoNum type="arabicPeriod"/>
            </a:pPr>
            <a:r>
              <a:rPr lang="sk-SK" sz="2800" dirty="0" smtClean="0">
                <a:solidFill>
                  <a:srgbClr val="0060A8"/>
                </a:solidFill>
              </a:rPr>
              <a:t>Databázy aplikovaných dusíkatých hnojív poskytnutej MP SR (VÚVH 2004), ktorá obsahuje údaje o množstve pre jednotlivé okresy.</a:t>
            </a: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4670045"/>
            <a:ext cx="8913813" cy="2017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60944226"/>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684213" y="404813"/>
            <a:ext cx="8280400" cy="366712"/>
          </a:xfrm>
          <a:prstGeom prst="rect">
            <a:avLst/>
          </a:prstGeom>
        </p:spPr>
        <p:txBody>
          <a:bodyPr>
            <a:spAutoFit/>
          </a:bodyPr>
          <a:lstStyle/>
          <a:p>
            <a:pPr fontAlgn="auto">
              <a:spcBef>
                <a:spcPts val="0"/>
              </a:spcBef>
              <a:spcAft>
                <a:spcPts val="0"/>
              </a:spcAft>
              <a:defRPr/>
            </a:pPr>
            <a:r>
              <a:rPr lang="sk-SK" b="1" kern="0" dirty="0">
                <a:solidFill>
                  <a:srgbClr val="0068B4"/>
                </a:solidFill>
                <a:latin typeface="Arial"/>
              </a:rPr>
              <a:t>  </a:t>
            </a:r>
            <a:r>
              <a:rPr lang="sk-SK" sz="1600" b="1" kern="0" dirty="0">
                <a:solidFill>
                  <a:srgbClr val="0060A8"/>
                </a:solidFill>
                <a:latin typeface="Arial"/>
              </a:rPr>
              <a:t>Výskumný ústav vodného hospodárstva Bratislava</a:t>
            </a:r>
            <a:endParaRPr lang="sk-SK" dirty="0">
              <a:latin typeface="+mn-lt"/>
            </a:endParaRPr>
          </a:p>
        </p:txBody>
      </p:sp>
      <p:pic>
        <p:nvPicPr>
          <p:cNvPr id="58371" name="Obrázok 4" descr="Logo_VUVH.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388" y="333375"/>
            <a:ext cx="514350" cy="50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2" name="BlokTextu 5"/>
          <p:cNvSpPr txBox="1">
            <a:spLocks noChangeArrowheads="1"/>
          </p:cNvSpPr>
          <p:nvPr/>
        </p:nvSpPr>
        <p:spPr bwMode="auto">
          <a:xfrm>
            <a:off x="2339752" y="6512910"/>
            <a:ext cx="16811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sk-SK" dirty="0">
                <a:latin typeface="Calibri" pitchFamily="34" charset="0"/>
              </a:rPr>
              <a:t>   </a:t>
            </a:r>
            <a:r>
              <a:rPr lang="sk-SK" b="1" dirty="0">
                <a:latin typeface="Calibri" pitchFamily="34" charset="0"/>
              </a:rPr>
              <a:t> </a:t>
            </a:r>
            <a:r>
              <a:rPr lang="sk-SK" b="1" dirty="0" err="1">
                <a:solidFill>
                  <a:srgbClr val="0060A8"/>
                </a:solidFill>
                <a:latin typeface="Calibri" pitchFamily="34" charset="0"/>
              </a:rPr>
              <a:t>www.vuvh.sk</a:t>
            </a:r>
            <a:endParaRPr lang="sk-SK" b="1" dirty="0">
              <a:solidFill>
                <a:srgbClr val="0060A8"/>
              </a:solidFill>
              <a:latin typeface="Calibri" pitchFamily="34" charset="0"/>
            </a:endParaRPr>
          </a:p>
        </p:txBody>
      </p:sp>
      <p:sp>
        <p:nvSpPr>
          <p:cNvPr id="58373" name="Rectangle 6"/>
          <p:cNvSpPr>
            <a:spLocks noGrp="1"/>
          </p:cNvSpPr>
          <p:nvPr>
            <p:ph type="title" idx="4294967295"/>
          </p:nvPr>
        </p:nvSpPr>
        <p:spPr>
          <a:xfrm>
            <a:off x="250825" y="620713"/>
            <a:ext cx="8713788" cy="1143000"/>
          </a:xfrm>
        </p:spPr>
        <p:txBody>
          <a:bodyPr/>
          <a:lstStyle/>
          <a:p>
            <a:pPr eaLnBrk="1" hangingPunct="1"/>
            <a:r>
              <a:rPr lang="sk-SK" smtClean="0">
                <a:solidFill>
                  <a:srgbClr val="0060A8"/>
                </a:solidFill>
              </a:rPr>
              <a:t>Poľnohospodárstvo – </a:t>
            </a:r>
            <a:r>
              <a:rPr lang="sk-SK" smtClean="0">
                <a:solidFill>
                  <a:srgbClr val="FF0000"/>
                </a:solidFill>
              </a:rPr>
              <a:t>vplyvy</a:t>
            </a:r>
            <a:endParaRPr lang="sk-SK" b="1" smtClean="0">
              <a:solidFill>
                <a:srgbClr val="FF0000"/>
              </a:solidFill>
            </a:endParaRPr>
          </a:p>
        </p:txBody>
      </p:sp>
      <p:pic>
        <p:nvPicPr>
          <p:cNvPr id="58374" name="Picture 4" descr="Obrázok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43213" y="5229225"/>
            <a:ext cx="1081087" cy="78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5" name="Picture 4" descr="Obrázok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12088" y="1700213"/>
            <a:ext cx="1081087" cy="785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6" name="Rectangle 9"/>
          <p:cNvSpPr>
            <a:spLocks noChangeArrowheads="1"/>
          </p:cNvSpPr>
          <p:nvPr/>
        </p:nvSpPr>
        <p:spPr bwMode="auto">
          <a:xfrm>
            <a:off x="5618351" y="2756952"/>
            <a:ext cx="2808288"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20000"/>
              </a:spcBef>
            </a:pPr>
            <a:r>
              <a:rPr lang="sk-SK" sz="2000" dirty="0">
                <a:solidFill>
                  <a:srgbClr val="0070C0"/>
                </a:solidFill>
              </a:rPr>
              <a:t>Vývoj spotreby POR   a anorganických hnojív </a:t>
            </a:r>
          </a:p>
        </p:txBody>
      </p:sp>
      <p:pic>
        <p:nvPicPr>
          <p:cNvPr id="11" name="Picture 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99992" y="4008409"/>
            <a:ext cx="4662153" cy="289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2" name="Graf 11"/>
          <p:cNvGraphicFramePr/>
          <p:nvPr>
            <p:extLst>
              <p:ext uri="{D42A27DB-BD31-4B8C-83A1-F6EECF244321}">
                <p14:modId xmlns:p14="http://schemas.microsoft.com/office/powerpoint/2010/main" xmlns="" val="1564242347"/>
              </p:ext>
            </p:extLst>
          </p:nvPr>
        </p:nvGraphicFramePr>
        <p:xfrm>
          <a:off x="0" y="1484784"/>
          <a:ext cx="5454650" cy="31470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xmlns="" val="37614301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07950" y="260648"/>
            <a:ext cx="8928546" cy="936103"/>
          </a:xfrm>
        </p:spPr>
        <p:txBody>
          <a:bodyPr/>
          <a:lstStyle/>
          <a:p>
            <a:r>
              <a:rPr lang="sk-SK" sz="3600" dirty="0" smtClean="0">
                <a:solidFill>
                  <a:srgbClr val="FF3300"/>
                </a:solidFill>
              </a:rPr>
              <a:t>OHROZENIE PODZEMNÝCH </a:t>
            </a:r>
            <a:r>
              <a:rPr lang="sk-SK" sz="3600" dirty="0" err="1" smtClean="0">
                <a:solidFill>
                  <a:srgbClr val="FF3300"/>
                </a:solidFill>
              </a:rPr>
              <a:t>V</a:t>
            </a:r>
            <a:r>
              <a:rPr lang="sk-SK" dirty="0" err="1" smtClean="0">
                <a:solidFill>
                  <a:srgbClr val="FF3300"/>
                </a:solidFill>
              </a:rPr>
              <a:t>ô</a:t>
            </a:r>
            <a:r>
              <a:rPr lang="sk-SK" sz="3600" dirty="0" err="1" smtClean="0">
                <a:solidFill>
                  <a:srgbClr val="FF3300"/>
                </a:solidFill>
              </a:rPr>
              <a:t>D</a:t>
            </a:r>
            <a:r>
              <a:rPr lang="sk-SK" sz="3600" dirty="0" smtClean="0">
                <a:solidFill>
                  <a:srgbClr val="FF3300"/>
                </a:solidFill>
              </a:rPr>
              <a:t/>
            </a:r>
            <a:br>
              <a:rPr lang="sk-SK" sz="3600" dirty="0" smtClean="0">
                <a:solidFill>
                  <a:srgbClr val="FF3300"/>
                </a:solidFill>
              </a:rPr>
            </a:br>
            <a:r>
              <a:rPr lang="sk-SK" sz="2000" dirty="0" smtClean="0">
                <a:solidFill>
                  <a:srgbClr val="FF3300"/>
                </a:solidFill>
              </a:rPr>
              <a:t>VO VZŤAHU K APLIKÁCII PESTICÍDOV (plošné zdroje znečistenia)</a:t>
            </a:r>
          </a:p>
        </p:txBody>
      </p:sp>
      <p:pic>
        <p:nvPicPr>
          <p:cNvPr id="75779" name="Picture 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611560" y="1291296"/>
            <a:ext cx="7848600" cy="5554663"/>
          </a:xfr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38470265"/>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fade">
                                      <p:cBhvr>
                                        <p:cTn id="7" dur="768" decel="100000"/>
                                        <p:tgtEl>
                                          <p:spTgt spid="75778"/>
                                        </p:tgtEl>
                                      </p:cBhvr>
                                    </p:animEffect>
                                    <p:animScale>
                                      <p:cBhvr>
                                        <p:cTn id="8" dur="768" decel="100000"/>
                                        <p:tgtEl>
                                          <p:spTgt spid="75778"/>
                                        </p:tgtEl>
                                      </p:cBhvr>
                                      <p:from x="10000" y="10000"/>
                                      <p:to x="200000" y="450000"/>
                                    </p:animScale>
                                    <p:animScale>
                                      <p:cBhvr>
                                        <p:cTn id="9" dur="1230" accel="100000" fill="hold">
                                          <p:stCondLst>
                                            <p:cond delay="768"/>
                                          </p:stCondLst>
                                        </p:cTn>
                                        <p:tgtEl>
                                          <p:spTgt spid="75778"/>
                                        </p:tgtEl>
                                      </p:cBhvr>
                                      <p:from x="200000" y="450000"/>
                                      <p:to x="100000" y="100000"/>
                                    </p:animScale>
                                    <p:set>
                                      <p:cBhvr>
                                        <p:cTn id="10" dur="768" fill="hold"/>
                                        <p:tgtEl>
                                          <p:spTgt spid="75778"/>
                                        </p:tgtEl>
                                        <p:attrNameLst>
                                          <p:attrName>ppt_x</p:attrName>
                                        </p:attrNameLst>
                                      </p:cBhvr>
                                      <p:to>
                                        <p:strVal val="(0.5)"/>
                                      </p:to>
                                    </p:set>
                                    <p:anim from="(0.5)" to="(#ppt_x)" calcmode="lin" valueType="num">
                                      <p:cBhvr>
                                        <p:cTn id="11" dur="1230" accel="100000" fill="hold">
                                          <p:stCondLst>
                                            <p:cond delay="768"/>
                                          </p:stCondLst>
                                        </p:cTn>
                                        <p:tgtEl>
                                          <p:spTgt spid="75778"/>
                                        </p:tgtEl>
                                        <p:attrNameLst>
                                          <p:attrName>ppt_x</p:attrName>
                                        </p:attrNameLst>
                                      </p:cBhvr>
                                    </p:anim>
                                    <p:set>
                                      <p:cBhvr>
                                        <p:cTn id="12" dur="768" fill="hold"/>
                                        <p:tgtEl>
                                          <p:spTgt spid="75778"/>
                                        </p:tgtEl>
                                        <p:attrNameLst>
                                          <p:attrName>ppt_y</p:attrName>
                                        </p:attrNameLst>
                                      </p:cBhvr>
                                      <p:to>
                                        <p:strVal val="(#ppt_y+0.4)"/>
                                      </p:to>
                                    </p:set>
                                    <p:anim from="(#ppt_y+0.4)" to="(#ppt_y)" calcmode="lin" valueType="num">
                                      <p:cBhvr>
                                        <p:cTn id="13" dur="1230" accel="100000" fill="hold">
                                          <p:stCondLst>
                                            <p:cond delay="768"/>
                                          </p:stCondLst>
                                        </p:cTn>
                                        <p:tgtEl>
                                          <p:spTgt spid="7577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07504" y="274638"/>
            <a:ext cx="8579296" cy="778098"/>
          </a:xfrm>
        </p:spPr>
        <p:txBody>
          <a:bodyPr/>
          <a:lstStyle/>
          <a:p>
            <a:r>
              <a:rPr lang="sk-SK" sz="3600" i="1" dirty="0">
                <a:solidFill>
                  <a:srgbClr val="FF0000"/>
                </a:solidFill>
              </a:rPr>
              <a:t>STAV PODZEMNÝCH VÔD V SR - </a:t>
            </a:r>
            <a:r>
              <a:rPr lang="sk-SK" sz="3600" i="1" dirty="0" smtClean="0">
                <a:solidFill>
                  <a:srgbClr val="FF0000"/>
                </a:solidFill>
              </a:rPr>
              <a:t>PESTICIDY</a:t>
            </a:r>
            <a:endParaRPr lang="sk-SK" sz="3600" dirty="0" smtClean="0"/>
          </a:p>
        </p:txBody>
      </p:sp>
      <p:pic>
        <p:nvPicPr>
          <p:cNvPr id="24579" name="Picture 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467544" y="908720"/>
            <a:ext cx="8210058" cy="5807421"/>
          </a:xfrm>
        </p:spPr>
      </p:pic>
    </p:spTree>
    <p:extLst>
      <p:ext uri="{BB962C8B-B14F-4D97-AF65-F5344CB8AC3E}">
        <p14:creationId xmlns:p14="http://schemas.microsoft.com/office/powerpoint/2010/main" xmlns="" val="15322403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684213" y="404813"/>
            <a:ext cx="8280400" cy="366712"/>
          </a:xfrm>
          <a:prstGeom prst="rect">
            <a:avLst/>
          </a:prstGeom>
        </p:spPr>
        <p:txBody>
          <a:bodyPr>
            <a:spAutoFit/>
          </a:bodyPr>
          <a:lstStyle/>
          <a:p>
            <a:pPr fontAlgn="auto">
              <a:spcBef>
                <a:spcPts val="0"/>
              </a:spcBef>
              <a:spcAft>
                <a:spcPts val="0"/>
              </a:spcAft>
              <a:defRPr/>
            </a:pPr>
            <a:r>
              <a:rPr lang="sk-SK" b="1" kern="0" dirty="0">
                <a:solidFill>
                  <a:srgbClr val="0068B4"/>
                </a:solidFill>
                <a:latin typeface="Arial"/>
              </a:rPr>
              <a:t>  </a:t>
            </a:r>
            <a:r>
              <a:rPr lang="sk-SK" sz="1600" b="1" kern="0" dirty="0">
                <a:solidFill>
                  <a:srgbClr val="0060A8"/>
                </a:solidFill>
                <a:latin typeface="Arial"/>
              </a:rPr>
              <a:t>Výskumný ústav vodného hospodárstva Bratislava</a:t>
            </a:r>
            <a:endParaRPr lang="sk-SK" dirty="0">
              <a:latin typeface="+mn-lt"/>
            </a:endParaRPr>
          </a:p>
        </p:txBody>
      </p:sp>
      <p:pic>
        <p:nvPicPr>
          <p:cNvPr id="56323" name="Obrázok 4" descr="Logo_VUVH.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388" y="333375"/>
            <a:ext cx="514350" cy="50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4" name="BlokTextu 5"/>
          <p:cNvSpPr txBox="1">
            <a:spLocks noChangeArrowheads="1"/>
          </p:cNvSpPr>
          <p:nvPr/>
        </p:nvSpPr>
        <p:spPr bwMode="auto">
          <a:xfrm>
            <a:off x="7286625" y="6488113"/>
            <a:ext cx="16811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sk-SK">
                <a:latin typeface="Calibri" pitchFamily="34" charset="0"/>
              </a:rPr>
              <a:t>   </a:t>
            </a:r>
            <a:r>
              <a:rPr lang="sk-SK" b="1">
                <a:latin typeface="Calibri" pitchFamily="34" charset="0"/>
              </a:rPr>
              <a:t> </a:t>
            </a:r>
            <a:r>
              <a:rPr lang="sk-SK" b="1">
                <a:solidFill>
                  <a:srgbClr val="0060A8"/>
                </a:solidFill>
                <a:latin typeface="Calibri" pitchFamily="34" charset="0"/>
              </a:rPr>
              <a:t>www.vuvh.sk</a:t>
            </a:r>
          </a:p>
        </p:txBody>
      </p:sp>
      <p:sp>
        <p:nvSpPr>
          <p:cNvPr id="56325" name="Rectangle 6"/>
          <p:cNvSpPr>
            <a:spLocks noGrp="1"/>
          </p:cNvSpPr>
          <p:nvPr>
            <p:ph type="title" idx="4294967295"/>
          </p:nvPr>
        </p:nvSpPr>
        <p:spPr>
          <a:xfrm>
            <a:off x="0" y="620713"/>
            <a:ext cx="9144000" cy="1143000"/>
          </a:xfrm>
        </p:spPr>
        <p:txBody>
          <a:bodyPr/>
          <a:lstStyle/>
          <a:p>
            <a:pPr eaLnBrk="1" hangingPunct="1"/>
            <a:r>
              <a:rPr lang="sk-SK" sz="3200" i="1" dirty="0" smtClean="0">
                <a:solidFill>
                  <a:srgbClr val="FF0000"/>
                </a:solidFill>
              </a:rPr>
              <a:t>STAV PODZEMNÝCH VÔD V SR - DUSIČNANY</a:t>
            </a:r>
          </a:p>
        </p:txBody>
      </p:sp>
      <p:sp>
        <p:nvSpPr>
          <p:cNvPr id="56326" name="Rectangle 7"/>
          <p:cNvSpPr>
            <a:spLocks noGrp="1"/>
          </p:cNvSpPr>
          <p:nvPr>
            <p:ph type="body" idx="4294967295"/>
          </p:nvPr>
        </p:nvSpPr>
        <p:spPr>
          <a:xfrm>
            <a:off x="250825" y="1557338"/>
            <a:ext cx="8642350" cy="4464050"/>
          </a:xfrm>
        </p:spPr>
        <p:txBody>
          <a:bodyPr/>
          <a:lstStyle/>
          <a:p>
            <a:pPr eaLnBrk="1" hangingPunct="1">
              <a:buFont typeface="Arial" pitchFamily="34" charset="0"/>
              <a:buNone/>
            </a:pPr>
            <a:endParaRPr lang="sk-SK" sz="2400" b="1" i="1" smtClean="0"/>
          </a:p>
        </p:txBody>
      </p:sp>
      <p:pic>
        <p:nvPicPr>
          <p:cNvPr id="56327"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611188" y="1484313"/>
            <a:ext cx="7839075" cy="5545137"/>
          </a:xfrm>
        </p:spPr>
      </p:pic>
    </p:spTree>
    <p:extLst>
      <p:ext uri="{BB962C8B-B14F-4D97-AF65-F5344CB8AC3E}">
        <p14:creationId xmlns:p14="http://schemas.microsoft.com/office/powerpoint/2010/main" xmlns="" val="30259214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4213" y="332657"/>
            <a:ext cx="7772400" cy="576064"/>
          </a:xfrm>
        </p:spPr>
        <p:txBody>
          <a:bodyPr/>
          <a:lstStyle/>
          <a:p>
            <a:pPr eaLnBrk="1" hangingPunct="1"/>
            <a:r>
              <a:rPr lang="sk-SK" dirty="0" smtClean="0">
                <a:solidFill>
                  <a:schemeClr val="bg1"/>
                </a:solidFill>
              </a:rPr>
              <a:t>Podzemné vody</a:t>
            </a:r>
            <a:endParaRPr lang="sk-SK" dirty="0" smtClean="0"/>
          </a:p>
        </p:txBody>
      </p:sp>
      <p:sp>
        <p:nvSpPr>
          <p:cNvPr id="19459" name="Rectangle 3"/>
          <p:cNvSpPr>
            <a:spLocks noGrp="1" noChangeArrowheads="1"/>
          </p:cNvSpPr>
          <p:nvPr>
            <p:ph type="body" idx="1"/>
          </p:nvPr>
        </p:nvSpPr>
        <p:spPr>
          <a:xfrm>
            <a:off x="323850" y="1700213"/>
            <a:ext cx="8569325" cy="4968875"/>
          </a:xfrm>
        </p:spPr>
        <p:txBody>
          <a:bodyPr/>
          <a:lstStyle/>
          <a:p>
            <a:pPr eaLnBrk="1" hangingPunct="1">
              <a:lnSpc>
                <a:spcPct val="80000"/>
              </a:lnSpc>
            </a:pPr>
            <a:endParaRPr lang="sk-SK" sz="2400" b="1" dirty="0" smtClean="0">
              <a:solidFill>
                <a:srgbClr val="003399"/>
              </a:solidFill>
            </a:endParaRPr>
          </a:p>
          <a:p>
            <a:pPr eaLnBrk="1" hangingPunct="1">
              <a:lnSpc>
                <a:spcPct val="80000"/>
              </a:lnSpc>
            </a:pPr>
            <a:endParaRPr lang="sk-SK" sz="2000" b="1" dirty="0" smtClean="0">
              <a:solidFill>
                <a:srgbClr val="3333CC"/>
              </a:solidFill>
            </a:endParaRPr>
          </a:p>
        </p:txBody>
      </p:sp>
      <p:pic>
        <p:nvPicPr>
          <p:cNvPr id="19460" name="Picture 4" descr="DruhVod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808161"/>
            <a:ext cx="9278057" cy="504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46726209"/>
      </p:ext>
    </p:extLst>
  </p:cSld>
  <p:clrMapOvr>
    <a:masterClrMapping/>
  </p:clrMapOvr>
  <p:transition>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2411636"/>
            <a:ext cx="3456384" cy="3600400"/>
          </a:xfrm>
        </p:spPr>
        <p:txBody>
          <a:bodyPr>
            <a:normAutofit/>
          </a:bodyPr>
          <a:lstStyle/>
          <a:p>
            <a:r>
              <a:rPr lang="sk-SK" sz="2700" b="1" dirty="0" smtClean="0">
                <a:solidFill>
                  <a:srgbClr val="0070C0"/>
                </a:solidFill>
              </a:rPr>
              <a:t>Vodárenský zdroj Rusovce – Ostrovné lúčky – Mokraď </a:t>
            </a:r>
            <a:br>
              <a:rPr lang="sk-SK" sz="2700" b="1" dirty="0" smtClean="0">
                <a:solidFill>
                  <a:srgbClr val="0070C0"/>
                </a:solidFill>
              </a:rPr>
            </a:br>
            <a:r>
              <a:rPr lang="sk-SK" sz="2200" b="1" dirty="0" smtClean="0">
                <a:solidFill>
                  <a:srgbClr val="0070C0"/>
                </a:solidFill>
              </a:rPr>
              <a:t>( 2 650 l/s )</a:t>
            </a:r>
            <a:r>
              <a:rPr lang="sk-SK" sz="2400" b="1" dirty="0" smtClean="0">
                <a:solidFill>
                  <a:srgbClr val="0070C0"/>
                </a:solidFill>
              </a:rPr>
              <a:t/>
            </a:r>
            <a:br>
              <a:rPr lang="sk-SK" sz="2400" b="1" dirty="0" smtClean="0">
                <a:solidFill>
                  <a:srgbClr val="0070C0"/>
                </a:solidFill>
              </a:rPr>
            </a:br>
            <a:r>
              <a:rPr lang="sk-SK" sz="2400" b="1" dirty="0" smtClean="0">
                <a:solidFill>
                  <a:prstClr val="black"/>
                </a:solidFill>
              </a:rPr>
              <a:t> </a:t>
            </a:r>
            <a:r>
              <a:rPr lang="sk-SK" sz="2400" b="1" dirty="0" smtClean="0">
                <a:solidFill>
                  <a:srgbClr val="FF0000"/>
                </a:solidFill>
              </a:rPr>
              <a:t>Ohrozenie pitných vôd výstavbou golfového ihriska v ochrannom pásme 2. stupňa</a:t>
            </a:r>
            <a:endParaRPr lang="sk-SK" sz="2400" b="1" dirty="0">
              <a:solidFill>
                <a:srgbClr val="FF0000"/>
              </a:solidFill>
            </a:endParaRPr>
          </a:p>
        </p:txBody>
      </p:sp>
      <p:pic>
        <p:nvPicPr>
          <p:cNvPr id="8" name="Obrázek 9" descr="teren.jpg"/>
          <p:cNvPicPr>
            <a:picLocks noGrp="1" noChangeArrowheads="1"/>
          </p:cNvPicPr>
          <p:nvPr>
            <p:ph idx="1"/>
          </p:nvPr>
        </p:nvPicPr>
        <p:blipFill>
          <a:blip r:embed="rId3" cstate="print"/>
          <a:srcRect/>
          <a:stretch>
            <a:fillRect/>
          </a:stretch>
        </p:blipFill>
        <p:spPr>
          <a:xfrm>
            <a:off x="3851920" y="886073"/>
            <a:ext cx="5040560" cy="5511101"/>
          </a:xfrm>
        </p:spPr>
      </p:pic>
      <p:sp>
        <p:nvSpPr>
          <p:cNvPr id="3" name="Obdĺžnik 2"/>
          <p:cNvSpPr/>
          <p:nvPr/>
        </p:nvSpPr>
        <p:spPr>
          <a:xfrm>
            <a:off x="467544" y="116632"/>
            <a:ext cx="8352928" cy="769441"/>
          </a:xfrm>
          <a:prstGeom prst="rect">
            <a:avLst/>
          </a:prstGeom>
        </p:spPr>
        <p:txBody>
          <a:bodyPr wrap="square">
            <a:spAutoFit/>
          </a:bodyPr>
          <a:lstStyle/>
          <a:p>
            <a:r>
              <a:rPr lang="sk-SK" sz="3600" dirty="0" smtClean="0">
                <a:solidFill>
                  <a:srgbClr val="FF3300"/>
                </a:solidFill>
                <a:latin typeface="+mj-lt"/>
              </a:rPr>
              <a:t>OHROZENIE </a:t>
            </a:r>
            <a:r>
              <a:rPr lang="sk-SK" sz="3600" dirty="0">
                <a:solidFill>
                  <a:srgbClr val="FF3300"/>
                </a:solidFill>
                <a:latin typeface="+mj-lt"/>
              </a:rPr>
              <a:t>PODZEMNÝCH </a:t>
            </a:r>
            <a:r>
              <a:rPr lang="sk-SK" sz="3600" dirty="0" err="1" smtClean="0">
                <a:solidFill>
                  <a:srgbClr val="FF3300"/>
                </a:solidFill>
                <a:latin typeface="+mj-lt"/>
              </a:rPr>
              <a:t>V</a:t>
            </a:r>
            <a:r>
              <a:rPr lang="sk-SK" sz="4400" dirty="0" err="1" smtClean="0">
                <a:solidFill>
                  <a:srgbClr val="FF3300"/>
                </a:solidFill>
                <a:latin typeface="+mj-lt"/>
              </a:rPr>
              <a:t>ô</a:t>
            </a:r>
            <a:r>
              <a:rPr lang="sk-SK" sz="3600" dirty="0" err="1" smtClean="0">
                <a:solidFill>
                  <a:srgbClr val="FF3300"/>
                </a:solidFill>
                <a:latin typeface="+mj-lt"/>
              </a:rPr>
              <a:t>D</a:t>
            </a:r>
            <a:r>
              <a:rPr lang="sk-SK" sz="3600" dirty="0" smtClean="0">
                <a:solidFill>
                  <a:srgbClr val="FF3300"/>
                </a:solidFill>
                <a:latin typeface="+mj-lt"/>
              </a:rPr>
              <a:t> - rôzne</a:t>
            </a:r>
            <a:endParaRPr lang="sk-SK" sz="3600" dirty="0">
              <a:latin typeface="+mj-lt"/>
            </a:endParaRP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3568" y="1052736"/>
            <a:ext cx="2560637" cy="1358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4710455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1043608" y="948743"/>
            <a:ext cx="7056784" cy="4911815"/>
          </a:xfrm>
          <a:prstGeom prst="rect">
            <a:avLst/>
          </a:prstGeom>
          <a:noFill/>
          <a:ln w="9525">
            <a:noFill/>
            <a:miter lim="800000"/>
            <a:headEnd/>
            <a:tailEnd/>
          </a:ln>
        </p:spPr>
      </p:pic>
      <p:sp>
        <p:nvSpPr>
          <p:cNvPr id="2" name="Nadpis 1"/>
          <p:cNvSpPr>
            <a:spLocks noGrp="1"/>
          </p:cNvSpPr>
          <p:nvPr>
            <p:ph type="title"/>
          </p:nvPr>
        </p:nvSpPr>
        <p:spPr>
          <a:xfrm>
            <a:off x="683568" y="5517232"/>
            <a:ext cx="8229600" cy="1143000"/>
          </a:xfrm>
        </p:spPr>
        <p:txBody>
          <a:bodyPr>
            <a:normAutofit fontScale="90000"/>
          </a:bodyPr>
          <a:lstStyle/>
          <a:p>
            <a:r>
              <a:rPr lang="sk-SK" sz="2800" b="1" dirty="0" smtClean="0">
                <a:solidFill>
                  <a:srgbClr val="0060A8"/>
                </a:solidFill>
              </a:rPr>
              <a:t>Vodárenský zdroj Ostrov Sihoť ( 900 l/s)</a:t>
            </a:r>
            <a:br>
              <a:rPr lang="sk-SK" sz="2800" b="1" dirty="0" smtClean="0">
                <a:solidFill>
                  <a:srgbClr val="0060A8"/>
                </a:solidFill>
              </a:rPr>
            </a:br>
            <a:r>
              <a:rPr lang="sk-SK" sz="2800" b="1" dirty="0" smtClean="0">
                <a:solidFill>
                  <a:srgbClr val="FF0000"/>
                </a:solidFill>
              </a:rPr>
              <a:t> </a:t>
            </a:r>
            <a:r>
              <a:rPr lang="sk-SK" sz="2400" dirty="0" smtClean="0">
                <a:solidFill>
                  <a:srgbClr val="FF0000"/>
                </a:solidFill>
              </a:rPr>
              <a:t>ohrozenie pitných vôd  plánovaným </a:t>
            </a:r>
            <a:r>
              <a:rPr lang="sk-SK" sz="2400" dirty="0">
                <a:solidFill>
                  <a:srgbClr val="FF0000"/>
                </a:solidFill>
              </a:rPr>
              <a:t>vybudovaním </a:t>
            </a:r>
            <a:r>
              <a:rPr lang="sk-SK" sz="2400" dirty="0" smtClean="0">
                <a:solidFill>
                  <a:srgbClr val="FF0000"/>
                </a:solidFill>
              </a:rPr>
              <a:t>cyklotrasou v ochrannom pásme 1.stupňa</a:t>
            </a:r>
            <a:endParaRPr lang="sk-SK" sz="2400" b="1" dirty="0">
              <a:solidFill>
                <a:srgbClr val="FF0000"/>
              </a:solidFill>
            </a:endParaRPr>
          </a:p>
        </p:txBody>
      </p:sp>
      <p:sp>
        <p:nvSpPr>
          <p:cNvPr id="3" name="Obdĺžnik 2"/>
          <p:cNvSpPr/>
          <p:nvPr/>
        </p:nvSpPr>
        <p:spPr>
          <a:xfrm>
            <a:off x="971600" y="332656"/>
            <a:ext cx="7478009" cy="646331"/>
          </a:xfrm>
          <a:prstGeom prst="rect">
            <a:avLst/>
          </a:prstGeom>
        </p:spPr>
        <p:txBody>
          <a:bodyPr wrap="none">
            <a:spAutoFit/>
          </a:bodyPr>
          <a:lstStyle/>
          <a:p>
            <a:r>
              <a:rPr lang="sk-SK" sz="3600" dirty="0">
                <a:solidFill>
                  <a:srgbClr val="FF3300"/>
                </a:solidFill>
                <a:latin typeface="+mj-lt"/>
              </a:rPr>
              <a:t>OHROZENIE PODZEMNÝCH </a:t>
            </a:r>
            <a:r>
              <a:rPr lang="sk-SK" sz="3600" dirty="0" err="1">
                <a:solidFill>
                  <a:srgbClr val="FF3300"/>
                </a:solidFill>
                <a:latin typeface="+mj-lt"/>
              </a:rPr>
              <a:t>VôD</a:t>
            </a:r>
            <a:r>
              <a:rPr lang="sk-SK" sz="3600" dirty="0">
                <a:solidFill>
                  <a:srgbClr val="FF3300"/>
                </a:solidFill>
                <a:latin typeface="+mj-lt"/>
              </a:rPr>
              <a:t> - rôzne</a:t>
            </a:r>
            <a:endParaRPr lang="sk-SK" sz="3600" dirty="0">
              <a:latin typeface="+mj-lt"/>
            </a:endParaRPr>
          </a:p>
        </p:txBody>
      </p:sp>
    </p:spTree>
    <p:extLst>
      <p:ext uri="{BB962C8B-B14F-4D97-AF65-F5344CB8AC3E}">
        <p14:creationId xmlns:p14="http://schemas.microsoft.com/office/powerpoint/2010/main" xmlns="" val="105601385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07505" y="188912"/>
            <a:ext cx="8496944" cy="1223863"/>
          </a:xfrm>
        </p:spPr>
        <p:txBody>
          <a:bodyPr/>
          <a:lstStyle/>
          <a:p>
            <a:r>
              <a:rPr lang="sk-SK" sz="2800" dirty="0" smtClean="0">
                <a:solidFill>
                  <a:schemeClr val="bg1"/>
                </a:solidFill>
              </a:rPr>
              <a:t>Analýza ohrozenia podzemných vôd </a:t>
            </a:r>
            <a:br>
              <a:rPr lang="sk-SK" sz="2800" dirty="0" smtClean="0">
                <a:solidFill>
                  <a:schemeClr val="bg1"/>
                </a:solidFill>
              </a:rPr>
            </a:br>
            <a:r>
              <a:rPr lang="sk-SK" sz="2000" b="1" dirty="0" smtClean="0">
                <a:solidFill>
                  <a:srgbClr val="0070C0"/>
                </a:solidFill>
              </a:rPr>
              <a:t>na základe zdrojov znečistenia v ÚPV so zlým chemickým stavom</a:t>
            </a:r>
          </a:p>
        </p:txBody>
      </p:sp>
      <p:sp>
        <p:nvSpPr>
          <p:cNvPr id="69635" name="Rectangle 3"/>
          <p:cNvSpPr>
            <a:spLocks noGrp="1" noChangeArrowheads="1"/>
          </p:cNvSpPr>
          <p:nvPr>
            <p:ph type="body" idx="1"/>
          </p:nvPr>
        </p:nvSpPr>
        <p:spPr>
          <a:xfrm>
            <a:off x="395536" y="1674018"/>
            <a:ext cx="8229600" cy="4525963"/>
          </a:xfrm>
        </p:spPr>
        <p:txBody>
          <a:bodyPr/>
          <a:lstStyle/>
          <a:p>
            <a:pPr>
              <a:lnSpc>
                <a:spcPct val="80000"/>
              </a:lnSpc>
              <a:buFont typeface="Wingdings" pitchFamily="2" charset="2"/>
              <a:buNone/>
            </a:pPr>
            <a:r>
              <a:rPr lang="sk-SK" sz="2800" dirty="0" smtClean="0">
                <a:solidFill>
                  <a:srgbClr val="0070C0"/>
                </a:solidFill>
              </a:rPr>
              <a:t>POSTUP</a:t>
            </a:r>
          </a:p>
          <a:p>
            <a:pPr>
              <a:lnSpc>
                <a:spcPct val="80000"/>
              </a:lnSpc>
            </a:pPr>
            <a:r>
              <a:rPr lang="sk-SK" sz="2800" dirty="0" smtClean="0"/>
              <a:t>Identifikácia bodových a plošných zdrojov znečistenia</a:t>
            </a:r>
          </a:p>
          <a:p>
            <a:pPr>
              <a:lnSpc>
                <a:spcPct val="80000"/>
              </a:lnSpc>
            </a:pPr>
            <a:r>
              <a:rPr lang="sk-SK" sz="2800" dirty="0" smtClean="0"/>
              <a:t>Predbežná riziková analýza</a:t>
            </a:r>
          </a:p>
          <a:p>
            <a:pPr lvl="1">
              <a:lnSpc>
                <a:spcPct val="80000"/>
              </a:lnSpc>
            </a:pPr>
            <a:r>
              <a:rPr lang="sk-SK" sz="2400" dirty="0" smtClean="0"/>
              <a:t>analýza zdrojov znečistenia</a:t>
            </a:r>
          </a:p>
          <a:p>
            <a:pPr lvl="1">
              <a:lnSpc>
                <a:spcPct val="80000"/>
              </a:lnSpc>
            </a:pPr>
            <a:r>
              <a:rPr lang="sk-SK" sz="2400" dirty="0" smtClean="0"/>
              <a:t>zistenie rizika</a:t>
            </a:r>
          </a:p>
          <a:p>
            <a:pPr lvl="1">
              <a:lnSpc>
                <a:spcPct val="80000"/>
              </a:lnSpc>
            </a:pPr>
            <a:r>
              <a:rPr lang="sk-SK" sz="2400" dirty="0" smtClean="0"/>
              <a:t>identifikovanie priorít pre riešenie</a:t>
            </a:r>
          </a:p>
          <a:p>
            <a:pPr>
              <a:lnSpc>
                <a:spcPct val="80000"/>
              </a:lnSpc>
            </a:pPr>
            <a:r>
              <a:rPr lang="sk-SK" sz="2800" dirty="0" smtClean="0"/>
              <a:t>Monitoring</a:t>
            </a:r>
          </a:p>
          <a:p>
            <a:pPr>
              <a:lnSpc>
                <a:spcPct val="80000"/>
              </a:lnSpc>
            </a:pPr>
            <a:r>
              <a:rPr lang="sk-SK" sz="2800" dirty="0" smtClean="0"/>
              <a:t>Návrh opatrení na zlepšenie stavu a predchádzanie znečisťovania</a:t>
            </a:r>
          </a:p>
          <a:p>
            <a:pPr>
              <a:lnSpc>
                <a:spcPct val="80000"/>
              </a:lnSpc>
            </a:pPr>
            <a:r>
              <a:rPr lang="sk-SK" sz="2800" dirty="0" smtClean="0"/>
              <a:t>Kontrola opatrení</a:t>
            </a:r>
          </a:p>
          <a:p>
            <a:pPr lvl="1">
              <a:lnSpc>
                <a:spcPct val="80000"/>
              </a:lnSpc>
            </a:pPr>
            <a:endParaRPr lang="sk-SK" sz="2400" dirty="0" smtClean="0"/>
          </a:p>
        </p:txBody>
      </p:sp>
      <p:pic>
        <p:nvPicPr>
          <p:cNvPr id="69636"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56325" y="3068638"/>
            <a:ext cx="2314575" cy="1736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444345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51520" y="274638"/>
            <a:ext cx="8435280" cy="1143000"/>
          </a:xfrm>
        </p:spPr>
        <p:txBody>
          <a:bodyPr/>
          <a:lstStyle/>
          <a:p>
            <a:r>
              <a:rPr lang="sk-SK" sz="2800" dirty="0">
                <a:solidFill>
                  <a:schemeClr val="bg1"/>
                </a:solidFill>
              </a:rPr>
              <a:t>Hodnotenie rizika - ohrozenia  vplyvu zdrojov znečistenia</a:t>
            </a:r>
            <a:r>
              <a:rPr lang="sk-SK" sz="2800" dirty="0"/>
              <a:t> </a:t>
            </a:r>
            <a:r>
              <a:rPr lang="sk-SK" sz="2800" dirty="0">
                <a:solidFill>
                  <a:srgbClr val="FF0000"/>
                </a:solidFill>
              </a:rPr>
              <a:t>v</a:t>
            </a:r>
            <a:r>
              <a:rPr lang="sk-SK" sz="2800" dirty="0"/>
              <a:t> </a:t>
            </a:r>
            <a:r>
              <a:rPr lang="sk-SK" sz="2800" dirty="0" err="1">
                <a:solidFill>
                  <a:srgbClr val="FF0000"/>
                </a:solidFill>
              </a:rPr>
              <a:t>ÚPzV</a:t>
            </a:r>
            <a:r>
              <a:rPr lang="sk-SK" sz="2800" dirty="0">
                <a:solidFill>
                  <a:srgbClr val="FF0000"/>
                </a:solidFill>
              </a:rPr>
              <a:t> so zlým chemickým stavom</a:t>
            </a:r>
            <a:endParaRPr lang="sk-SK" sz="2800" dirty="0" smtClean="0">
              <a:solidFill>
                <a:srgbClr val="FF0000"/>
              </a:solidFill>
            </a:endParaRPr>
          </a:p>
        </p:txBody>
      </p:sp>
      <p:pic>
        <p:nvPicPr>
          <p:cNvPr id="101389" name="Picture 13"/>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a:xfrm>
            <a:off x="242888" y="1268413"/>
            <a:ext cx="3956050" cy="5589587"/>
          </a:xfr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1391" name="Picture 15"/>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a:xfrm>
            <a:off x="4568825" y="1268413"/>
            <a:ext cx="3954463" cy="5589587"/>
          </a:xfr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65751265"/>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circle(in)">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274638"/>
            <a:ext cx="8229600" cy="706090"/>
          </a:xfrm>
        </p:spPr>
        <p:txBody>
          <a:bodyPr/>
          <a:lstStyle/>
          <a:p>
            <a:r>
              <a:rPr lang="sk-SK" sz="3200" dirty="0" err="1" smtClean="0">
                <a:solidFill>
                  <a:schemeClr val="bg1"/>
                </a:solidFill>
              </a:rPr>
              <a:t>Prioritizácia</a:t>
            </a:r>
            <a:r>
              <a:rPr lang="sk-SK" sz="3200" dirty="0" smtClean="0">
                <a:solidFill>
                  <a:schemeClr val="bg1"/>
                </a:solidFill>
              </a:rPr>
              <a:t> riešenia ohrozenia  </a:t>
            </a:r>
            <a:r>
              <a:rPr lang="sk-SK" sz="3200" dirty="0" err="1" smtClean="0">
                <a:solidFill>
                  <a:schemeClr val="bg1"/>
                </a:solidFill>
              </a:rPr>
              <a:t>pzv</a:t>
            </a:r>
            <a:endParaRPr lang="sk-SK" sz="3200" dirty="0" smtClean="0">
              <a:solidFill>
                <a:srgbClr val="FF0000"/>
              </a:solidFill>
            </a:endParaRPr>
          </a:p>
        </p:txBody>
      </p:sp>
      <p:sp>
        <p:nvSpPr>
          <p:cNvPr id="78868" name="Text Box 20"/>
          <p:cNvSpPr txBox="1">
            <a:spLocks noChangeArrowheads="1"/>
          </p:cNvSpPr>
          <p:nvPr/>
        </p:nvSpPr>
        <p:spPr bwMode="auto">
          <a:xfrm>
            <a:off x="539750" y="1628775"/>
            <a:ext cx="7777163"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sk-SK" sz="1600" b="1"/>
              <a:t>Tabuľka : Environmentálne záťaže v útvare SK1001200P Útvar medzizrnových podzemných vôd kvartérnych náplavov oblasti povodia Hornád</a:t>
            </a:r>
          </a:p>
        </p:txBody>
      </p:sp>
      <p:graphicFrame>
        <p:nvGraphicFramePr>
          <p:cNvPr id="113466" name="Group 1850"/>
          <p:cNvGraphicFramePr>
            <a:graphicFrameLocks noGrp="1"/>
          </p:cNvGraphicFramePr>
          <p:nvPr>
            <p:ph idx="1"/>
          </p:nvPr>
        </p:nvGraphicFramePr>
        <p:xfrm>
          <a:off x="179388" y="1600200"/>
          <a:ext cx="8791893" cy="4512628"/>
        </p:xfrm>
        <a:graphic>
          <a:graphicData uri="http://schemas.openxmlformats.org/drawingml/2006/table">
            <a:tbl>
              <a:tblPr/>
              <a:tblGrid>
                <a:gridCol w="208280"/>
                <a:gridCol w="2347913"/>
                <a:gridCol w="458787"/>
                <a:gridCol w="458788"/>
                <a:gridCol w="457200"/>
                <a:gridCol w="458787"/>
                <a:gridCol w="3476625"/>
                <a:gridCol w="925513"/>
              </a:tblGrid>
              <a:tr h="912813">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1" i="0" u="none" strike="noStrike" cap="none" normalizeH="0" baseline="0" smtClean="0">
                          <a:ln>
                            <a:noFill/>
                          </a:ln>
                          <a:solidFill>
                            <a:srgbClr val="000000"/>
                          </a:solidFill>
                          <a:effectLst/>
                          <a:latin typeface="Arial"/>
                          <a:cs typeface="Arial" pitchFamily="34" charset="0"/>
                        </a:rPr>
                        <a:t> </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1" i="0" u="none" strike="noStrike" cap="none" normalizeH="0" baseline="0" smtClean="0">
                          <a:ln>
                            <a:noFill/>
                          </a:ln>
                          <a:solidFill>
                            <a:srgbClr val="000000"/>
                          </a:solidFill>
                          <a:effectLst/>
                          <a:latin typeface="Calibri" pitchFamily="34" charset="0"/>
                          <a:cs typeface="Arial" pitchFamily="34" charset="0"/>
                        </a:rPr>
                        <a:t>ENVIRONMENT</a:t>
                      </a:r>
                      <a:r>
                        <a:rPr kumimoji="0" lang="sk-SK" sz="1200" b="1" i="0" u="none" strike="noStrike" cap="none" normalizeH="0" baseline="0" smtClean="0">
                          <a:ln>
                            <a:noFill/>
                          </a:ln>
                          <a:solidFill>
                            <a:srgbClr val="000000"/>
                          </a:solidFill>
                          <a:effectLst/>
                          <a:latin typeface="Arial"/>
                          <a:cs typeface="Arial" pitchFamily="34" charset="0"/>
                        </a:rPr>
                        <a:t>Á</a:t>
                      </a:r>
                      <a:r>
                        <a:rPr kumimoji="0" lang="sk-SK" sz="1200" b="1" i="0" u="none" strike="noStrike" cap="none" normalizeH="0" baseline="0" smtClean="0">
                          <a:ln>
                            <a:noFill/>
                          </a:ln>
                          <a:solidFill>
                            <a:srgbClr val="000000"/>
                          </a:solidFill>
                          <a:effectLst/>
                          <a:latin typeface="Calibri" pitchFamily="34" charset="0"/>
                          <a:cs typeface="Arial" pitchFamily="34" charset="0"/>
                        </a:rPr>
                        <a:t>LNA Z</a:t>
                      </a:r>
                      <a:r>
                        <a:rPr kumimoji="0" lang="sk-SK" sz="1200" b="1" i="0" u="none" strike="noStrike" cap="none" normalizeH="0" baseline="0" smtClean="0">
                          <a:ln>
                            <a:noFill/>
                          </a:ln>
                          <a:solidFill>
                            <a:srgbClr val="000000"/>
                          </a:solidFill>
                          <a:effectLst/>
                          <a:latin typeface="Arial"/>
                          <a:cs typeface="Arial" pitchFamily="34" charset="0"/>
                        </a:rPr>
                        <a:t>Á</a:t>
                      </a:r>
                      <a:r>
                        <a:rPr kumimoji="0" lang="sk-SK" sz="1200" b="1" i="0" u="none" strike="noStrike" cap="none" normalizeH="0" baseline="0" smtClean="0">
                          <a:ln>
                            <a:noFill/>
                          </a:ln>
                          <a:solidFill>
                            <a:srgbClr val="000000"/>
                          </a:solidFill>
                          <a:effectLst/>
                          <a:latin typeface="Calibri" pitchFamily="34" charset="0"/>
                          <a:cs typeface="Arial" pitchFamily="34" charset="0"/>
                        </a:rPr>
                        <a:t>ŤAŽ</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1" i="0" u="none" strike="noStrike" cap="none" normalizeH="0" baseline="0" smtClean="0">
                          <a:ln>
                            <a:noFill/>
                          </a:ln>
                          <a:solidFill>
                            <a:srgbClr val="000000"/>
                          </a:solidFill>
                          <a:effectLst/>
                          <a:latin typeface="Calibri" pitchFamily="34" charset="0"/>
                          <a:cs typeface="Arial" pitchFamily="34" charset="0"/>
                        </a:rPr>
                        <a:t>SK_K1</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1" i="0" u="none" strike="noStrike" cap="none" normalizeH="0" baseline="0" smtClean="0">
                          <a:ln>
                            <a:noFill/>
                          </a:ln>
                          <a:solidFill>
                            <a:srgbClr val="000000"/>
                          </a:solidFill>
                          <a:effectLst/>
                          <a:latin typeface="Calibri" pitchFamily="34" charset="0"/>
                          <a:cs typeface="Arial" pitchFamily="34" charset="0"/>
                        </a:rPr>
                        <a:t>SK_K2</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1" i="0" u="none" strike="noStrike" cap="none" normalizeH="0" baseline="0" smtClean="0">
                          <a:ln>
                            <a:noFill/>
                          </a:ln>
                          <a:solidFill>
                            <a:srgbClr val="000000"/>
                          </a:solidFill>
                          <a:effectLst/>
                          <a:latin typeface="Calibri" pitchFamily="34" charset="0"/>
                          <a:cs typeface="Arial" pitchFamily="34" charset="0"/>
                        </a:rPr>
                        <a:t>SK_K3</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1" i="0" u="none" strike="noStrike" cap="none" normalizeH="0" baseline="0" smtClean="0">
                          <a:ln>
                            <a:noFill/>
                          </a:ln>
                          <a:solidFill>
                            <a:srgbClr val="000000"/>
                          </a:solidFill>
                          <a:effectLst/>
                          <a:latin typeface="Calibri" pitchFamily="34" charset="0"/>
                          <a:cs typeface="Arial" pitchFamily="34" charset="0"/>
                        </a:rPr>
                        <a:t>SK_K123</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1" i="0" u="none" strike="noStrike" cap="none" normalizeH="0" baseline="0" smtClean="0">
                          <a:ln>
                            <a:noFill/>
                          </a:ln>
                          <a:solidFill>
                            <a:srgbClr val="000000"/>
                          </a:solidFill>
                          <a:effectLst/>
                          <a:latin typeface="Calibri" pitchFamily="34" charset="0"/>
                          <a:cs typeface="Arial" pitchFamily="34" charset="0"/>
                        </a:rPr>
                        <a:t>HODNOVERNOSŤ</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1" i="0" u="none" strike="noStrike" cap="none" normalizeH="0" baseline="0" smtClean="0">
                          <a:ln>
                            <a:noFill/>
                          </a:ln>
                          <a:solidFill>
                            <a:srgbClr val="000000"/>
                          </a:solidFill>
                          <a:effectLst/>
                          <a:latin typeface="Calibri" pitchFamily="34" charset="0"/>
                          <a:cs typeface="Arial" pitchFamily="34" charset="0"/>
                        </a:rPr>
                        <a:t>PRIORITA RIE</a:t>
                      </a:r>
                      <a:r>
                        <a:rPr kumimoji="0" lang="sk-SK" sz="1200" b="1" i="0" u="none" strike="noStrike" cap="none" normalizeH="0" baseline="0" smtClean="0">
                          <a:ln>
                            <a:noFill/>
                          </a:ln>
                          <a:solidFill>
                            <a:srgbClr val="000000"/>
                          </a:solidFill>
                          <a:effectLst/>
                          <a:latin typeface="Arial"/>
                          <a:cs typeface="Arial" pitchFamily="34" charset="0"/>
                        </a:rPr>
                        <a:t>Š</a:t>
                      </a:r>
                      <a:r>
                        <a:rPr kumimoji="0" lang="sk-SK" sz="1200" b="1" i="0" u="none" strike="noStrike" cap="none" normalizeH="0" baseline="0" smtClean="0">
                          <a:ln>
                            <a:noFill/>
                          </a:ln>
                          <a:solidFill>
                            <a:srgbClr val="000000"/>
                          </a:solidFill>
                          <a:effectLst/>
                          <a:latin typeface="Calibri" pitchFamily="34" charset="0"/>
                          <a:cs typeface="Arial" pitchFamily="34" charset="0"/>
                        </a:rPr>
                        <a:t>ENIA (pre podzemn</a:t>
                      </a:r>
                      <a:r>
                        <a:rPr kumimoji="0" lang="sk-SK" sz="1200" b="1" i="0" u="none" strike="noStrike" cap="none" normalizeH="0" baseline="0" smtClean="0">
                          <a:ln>
                            <a:noFill/>
                          </a:ln>
                          <a:solidFill>
                            <a:srgbClr val="000000"/>
                          </a:solidFill>
                          <a:effectLst/>
                          <a:latin typeface="Arial"/>
                          <a:cs typeface="Arial" pitchFamily="34" charset="0"/>
                        </a:rPr>
                        <a:t>é</a:t>
                      </a:r>
                      <a:r>
                        <a:rPr kumimoji="0" lang="sk-SK" sz="1200" b="1" i="0" u="none" strike="noStrike" cap="none" normalizeH="0" baseline="0" smtClean="0">
                          <a:ln>
                            <a:noFill/>
                          </a:ln>
                          <a:solidFill>
                            <a:srgbClr val="000000"/>
                          </a:solidFill>
                          <a:effectLst/>
                          <a:latin typeface="Calibri" pitchFamily="34" charset="0"/>
                          <a:cs typeface="Arial" pitchFamily="34" charset="0"/>
                        </a:rPr>
                        <a:t> vody)</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r>
              <a:tr h="584200">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1</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SB (004) B / Rožkovany - mrak chl</a:t>
                      </a:r>
                      <a:r>
                        <a:rPr kumimoji="0" lang="sk-SK" sz="1200" b="0" i="0" u="none" strike="noStrike" cap="none" normalizeH="0" baseline="0" smtClean="0">
                          <a:ln>
                            <a:noFill/>
                          </a:ln>
                          <a:solidFill>
                            <a:srgbClr val="000000"/>
                          </a:solidFill>
                          <a:effectLst/>
                          <a:latin typeface="Arial"/>
                          <a:cs typeface="Arial" pitchFamily="34" charset="0"/>
                        </a:rPr>
                        <a:t>ó</a:t>
                      </a:r>
                      <a:r>
                        <a:rPr kumimoji="0" lang="sk-SK" sz="1200" b="0" i="0" u="none" strike="noStrike" cap="none" normalizeH="0" baseline="0" smtClean="0">
                          <a:ln>
                            <a:noFill/>
                          </a:ln>
                          <a:solidFill>
                            <a:srgbClr val="000000"/>
                          </a:solidFill>
                          <a:effectLst/>
                          <a:latin typeface="Calibri" pitchFamily="34" charset="0"/>
                          <a:cs typeface="Arial" pitchFamily="34" charset="0"/>
                        </a:rPr>
                        <a:t>r. uhľovod</a:t>
                      </a:r>
                      <a:r>
                        <a:rPr kumimoji="0" lang="sk-SK" sz="1200" b="0" i="0" u="none" strike="noStrike" cap="none" normalizeH="0" baseline="0" smtClean="0">
                          <a:ln>
                            <a:noFill/>
                          </a:ln>
                          <a:solidFill>
                            <a:srgbClr val="000000"/>
                          </a:solidFill>
                          <a:effectLst/>
                          <a:latin typeface="Arial"/>
                          <a:cs typeface="Arial" pitchFamily="34" charset="0"/>
                        </a:rPr>
                        <a:t>í</a:t>
                      </a:r>
                      <a:r>
                        <a:rPr kumimoji="0" lang="sk-SK" sz="1200" b="0" i="0" u="none" strike="noStrike" cap="none" normalizeH="0" baseline="0" smtClean="0">
                          <a:ln>
                            <a:noFill/>
                          </a:ln>
                          <a:solidFill>
                            <a:srgbClr val="000000"/>
                          </a:solidFill>
                          <a:effectLst/>
                          <a:latin typeface="Calibri" pitchFamily="34" charset="0"/>
                          <a:cs typeface="Arial" pitchFamily="34" charset="0"/>
                        </a:rPr>
                        <a:t>kov</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41</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30</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21</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92</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3) pravdepodobn</a:t>
                      </a:r>
                      <a:r>
                        <a:rPr kumimoji="0" lang="sk-SK" sz="1200" b="0" i="0" u="none" strike="noStrike" cap="none" normalizeH="0" baseline="0" smtClean="0">
                          <a:ln>
                            <a:noFill/>
                          </a:ln>
                          <a:solidFill>
                            <a:srgbClr val="000000"/>
                          </a:solidFill>
                          <a:effectLst/>
                          <a:latin typeface="Arial"/>
                          <a:cs typeface="Arial" pitchFamily="34" charset="0"/>
                        </a:rPr>
                        <a:t>é</a:t>
                      </a:r>
                      <a:r>
                        <a:rPr kumimoji="0" lang="sk-SK" sz="1200" b="0" i="0" u="none" strike="noStrike" cap="none" normalizeH="0" baseline="0" smtClean="0">
                          <a:ln>
                            <a:noFill/>
                          </a:ln>
                          <a:solidFill>
                            <a:srgbClr val="000000"/>
                          </a:solidFill>
                          <a:effectLst/>
                          <a:latin typeface="Calibri" pitchFamily="34" charset="0"/>
                          <a:cs typeface="Arial" pitchFamily="34" charset="0"/>
                        </a:rPr>
                        <a:t> </a:t>
                      </a:r>
                      <a:r>
                        <a:rPr kumimoji="0" lang="sk-SK" sz="1200" b="0" i="0" u="none" strike="noStrike" cap="none" normalizeH="0" baseline="0" smtClean="0">
                          <a:ln>
                            <a:noFill/>
                          </a:ln>
                          <a:solidFill>
                            <a:srgbClr val="000000"/>
                          </a:solidFill>
                          <a:effectLst/>
                          <a:latin typeface="Arial"/>
                          <a:cs typeface="Arial" pitchFamily="34" charset="0"/>
                        </a:rPr>
                        <a:t>ú</a:t>
                      </a:r>
                      <a:r>
                        <a:rPr kumimoji="0" lang="sk-SK" sz="1200" b="0" i="0" u="none" strike="noStrike" cap="none" normalizeH="0" baseline="0" smtClean="0">
                          <a:ln>
                            <a:noFill/>
                          </a:ln>
                          <a:solidFill>
                            <a:srgbClr val="000000"/>
                          </a:solidFill>
                          <a:effectLst/>
                          <a:latin typeface="Calibri" pitchFamily="34" charset="0"/>
                          <a:cs typeface="Arial" pitchFamily="34" charset="0"/>
                        </a:rPr>
                        <a:t>daje na z</a:t>
                      </a:r>
                      <a:r>
                        <a:rPr kumimoji="0" lang="sk-SK" sz="1200" b="0" i="0" u="none" strike="noStrike" cap="none" normalizeH="0" baseline="0" smtClean="0">
                          <a:ln>
                            <a:noFill/>
                          </a:ln>
                          <a:solidFill>
                            <a:srgbClr val="000000"/>
                          </a:solidFill>
                          <a:effectLst/>
                          <a:latin typeface="Arial"/>
                          <a:cs typeface="Arial" pitchFamily="34" charset="0"/>
                        </a:rPr>
                        <a:t>á</a:t>
                      </a:r>
                      <a:r>
                        <a:rPr kumimoji="0" lang="sk-SK" sz="1200" b="0" i="0" u="none" strike="noStrike" cap="none" normalizeH="0" baseline="0" smtClean="0">
                          <a:ln>
                            <a:noFill/>
                          </a:ln>
                          <a:solidFill>
                            <a:srgbClr val="000000"/>
                          </a:solidFill>
                          <a:effectLst/>
                          <a:latin typeface="Calibri" pitchFamily="34" charset="0"/>
                          <a:cs typeface="Arial" pitchFamily="34" charset="0"/>
                        </a:rPr>
                        <a:t>klade n</a:t>
                      </a:r>
                      <a:r>
                        <a:rPr kumimoji="0" lang="sk-SK" sz="1200" b="0" i="0" u="none" strike="noStrike" cap="none" normalizeH="0" baseline="0" smtClean="0">
                          <a:ln>
                            <a:noFill/>
                          </a:ln>
                          <a:solidFill>
                            <a:srgbClr val="000000"/>
                          </a:solidFill>
                          <a:effectLst/>
                          <a:latin typeface="Arial"/>
                          <a:cs typeface="Arial" pitchFamily="34" charset="0"/>
                        </a:rPr>
                        <a:t>á</a:t>
                      </a:r>
                      <a:r>
                        <a:rPr kumimoji="0" lang="sk-SK" sz="1200" b="0" i="0" u="none" strike="noStrike" cap="none" normalizeH="0" baseline="0" smtClean="0">
                          <a:ln>
                            <a:noFill/>
                          </a:ln>
                          <a:solidFill>
                            <a:srgbClr val="000000"/>
                          </a:solidFill>
                          <a:effectLst/>
                          <a:latin typeface="Calibri" pitchFamily="34" charset="0"/>
                          <a:cs typeface="Arial" pitchFamily="34" charset="0"/>
                        </a:rPr>
                        <a:t>hodných vzoriek (1 - 3 vzorky), alebo vzoriek z monitoringu</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Veľmi vysok</a:t>
                      </a:r>
                      <a:r>
                        <a:rPr kumimoji="0" lang="sk-SK" sz="1200" b="0" i="0" u="none" strike="noStrike" cap="none" normalizeH="0" baseline="0" smtClean="0">
                          <a:ln>
                            <a:noFill/>
                          </a:ln>
                          <a:solidFill>
                            <a:srgbClr val="000000"/>
                          </a:solidFill>
                          <a:effectLst/>
                          <a:latin typeface="Arial"/>
                          <a:cs typeface="Arial" pitchFamily="34" charset="0"/>
                        </a:rPr>
                        <a:t>á</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r>
              <a:tr h="585788">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2</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PO (005) A / Pre</a:t>
                      </a:r>
                      <a:r>
                        <a:rPr kumimoji="0" lang="sk-SK" sz="1200" b="0" i="0" u="none" strike="noStrike" cap="none" normalizeH="0" baseline="0" smtClean="0">
                          <a:ln>
                            <a:noFill/>
                          </a:ln>
                          <a:solidFill>
                            <a:srgbClr val="000000"/>
                          </a:solidFill>
                          <a:effectLst/>
                          <a:latin typeface="Arial"/>
                          <a:cs typeface="Arial" pitchFamily="34" charset="0"/>
                        </a:rPr>
                        <a:t>š</a:t>
                      </a:r>
                      <a:r>
                        <a:rPr kumimoji="0" lang="sk-SK" sz="1200" b="0" i="0" u="none" strike="noStrike" cap="none" normalizeH="0" baseline="0" smtClean="0">
                          <a:ln>
                            <a:noFill/>
                          </a:ln>
                          <a:solidFill>
                            <a:srgbClr val="000000"/>
                          </a:solidFill>
                          <a:effectLst/>
                          <a:latin typeface="Calibri" pitchFamily="34" charset="0"/>
                          <a:cs typeface="Arial" pitchFamily="34" charset="0"/>
                        </a:rPr>
                        <a:t>ov - bývalý z</a:t>
                      </a:r>
                      <a:r>
                        <a:rPr kumimoji="0" lang="sk-SK" sz="1200" b="0" i="0" u="none" strike="noStrike" cap="none" normalizeH="0" baseline="0" smtClean="0">
                          <a:ln>
                            <a:noFill/>
                          </a:ln>
                          <a:solidFill>
                            <a:srgbClr val="000000"/>
                          </a:solidFill>
                          <a:effectLst/>
                          <a:latin typeface="Arial"/>
                          <a:cs typeface="Arial" pitchFamily="34" charset="0"/>
                        </a:rPr>
                        <a:t>á</a:t>
                      </a:r>
                      <a:r>
                        <a:rPr kumimoji="0" lang="sk-SK" sz="1200" b="0" i="0" u="none" strike="noStrike" cap="none" normalizeH="0" baseline="0" smtClean="0">
                          <a:ln>
                            <a:noFill/>
                          </a:ln>
                          <a:solidFill>
                            <a:srgbClr val="000000"/>
                          </a:solidFill>
                          <a:effectLst/>
                          <a:latin typeface="Calibri" pitchFamily="34" charset="0"/>
                          <a:cs typeface="Arial" pitchFamily="34" charset="0"/>
                        </a:rPr>
                        <a:t>vod ZPA</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31</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28</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17</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76</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2) predpokladan</a:t>
                      </a:r>
                      <a:r>
                        <a:rPr kumimoji="0" lang="sk-SK" sz="1200" b="0" i="0" u="none" strike="noStrike" cap="none" normalizeH="0" baseline="0" smtClean="0">
                          <a:ln>
                            <a:noFill/>
                          </a:ln>
                          <a:solidFill>
                            <a:srgbClr val="000000"/>
                          </a:solidFill>
                          <a:effectLst/>
                          <a:latin typeface="Arial"/>
                          <a:cs typeface="Arial" pitchFamily="34" charset="0"/>
                        </a:rPr>
                        <a:t>é</a:t>
                      </a:r>
                      <a:r>
                        <a:rPr kumimoji="0" lang="sk-SK" sz="1200" b="0" i="0" u="none" strike="noStrike" cap="none" normalizeH="0" baseline="0" smtClean="0">
                          <a:ln>
                            <a:noFill/>
                          </a:ln>
                          <a:solidFill>
                            <a:srgbClr val="000000"/>
                          </a:solidFill>
                          <a:effectLst/>
                          <a:latin typeface="Calibri" pitchFamily="34" charset="0"/>
                          <a:cs typeface="Arial" pitchFamily="34" charset="0"/>
                        </a:rPr>
                        <a:t> </a:t>
                      </a:r>
                      <a:r>
                        <a:rPr kumimoji="0" lang="sk-SK" sz="1200" b="0" i="0" u="none" strike="noStrike" cap="none" normalizeH="0" baseline="0" smtClean="0">
                          <a:ln>
                            <a:noFill/>
                          </a:ln>
                          <a:solidFill>
                            <a:srgbClr val="000000"/>
                          </a:solidFill>
                          <a:effectLst/>
                          <a:latin typeface="Arial"/>
                          <a:cs typeface="Arial" pitchFamily="34" charset="0"/>
                        </a:rPr>
                        <a:t>ú</a:t>
                      </a:r>
                      <a:r>
                        <a:rPr kumimoji="0" lang="sk-SK" sz="1200" b="0" i="0" u="none" strike="noStrike" cap="none" normalizeH="0" baseline="0" smtClean="0">
                          <a:ln>
                            <a:noFill/>
                          </a:ln>
                          <a:solidFill>
                            <a:srgbClr val="000000"/>
                          </a:solidFill>
                          <a:effectLst/>
                          <a:latin typeface="Calibri" pitchFamily="34" charset="0"/>
                          <a:cs typeface="Arial" pitchFamily="34" charset="0"/>
                        </a:rPr>
                        <a:t>daje, na z</a:t>
                      </a:r>
                      <a:r>
                        <a:rPr kumimoji="0" lang="sk-SK" sz="1200" b="0" i="0" u="none" strike="noStrike" cap="none" normalizeH="0" baseline="0" smtClean="0">
                          <a:ln>
                            <a:noFill/>
                          </a:ln>
                          <a:solidFill>
                            <a:srgbClr val="000000"/>
                          </a:solidFill>
                          <a:effectLst/>
                          <a:latin typeface="Arial"/>
                          <a:cs typeface="Arial" pitchFamily="34" charset="0"/>
                        </a:rPr>
                        <a:t>á</a:t>
                      </a:r>
                      <a:r>
                        <a:rPr kumimoji="0" lang="sk-SK" sz="1200" b="0" i="0" u="none" strike="noStrike" cap="none" normalizeH="0" baseline="0" smtClean="0">
                          <a:ln>
                            <a:noFill/>
                          </a:ln>
                          <a:solidFill>
                            <a:srgbClr val="000000"/>
                          </a:solidFill>
                          <a:effectLst/>
                          <a:latin typeface="Calibri" pitchFamily="34" charset="0"/>
                          <a:cs typeface="Arial" pitchFamily="34" charset="0"/>
                        </a:rPr>
                        <a:t>klade priamych ind</a:t>
                      </a:r>
                      <a:r>
                        <a:rPr kumimoji="0" lang="sk-SK" sz="1200" b="0" i="0" u="none" strike="noStrike" cap="none" normalizeH="0" baseline="0" smtClean="0">
                          <a:ln>
                            <a:noFill/>
                          </a:ln>
                          <a:solidFill>
                            <a:srgbClr val="000000"/>
                          </a:solidFill>
                          <a:effectLst/>
                          <a:latin typeface="Arial"/>
                          <a:cs typeface="Arial" pitchFamily="34" charset="0"/>
                        </a:rPr>
                        <a:t>í</a:t>
                      </a:r>
                      <a:r>
                        <a:rPr kumimoji="0" lang="sk-SK" sz="1200" b="0" i="0" u="none" strike="noStrike" cap="none" normalizeH="0" baseline="0" smtClean="0">
                          <a:ln>
                            <a:noFill/>
                          </a:ln>
                          <a:solidFill>
                            <a:srgbClr val="000000"/>
                          </a:solidFill>
                          <a:effectLst/>
                          <a:latin typeface="Calibri" pitchFamily="34" charset="0"/>
                          <a:cs typeface="Arial" pitchFamily="34" charset="0"/>
                        </a:rPr>
                        <a:t>ci</a:t>
                      </a:r>
                      <a:r>
                        <a:rPr kumimoji="0" lang="sk-SK" sz="1200" b="0" i="0" u="none" strike="noStrike" cap="none" normalizeH="0" baseline="0" smtClean="0">
                          <a:ln>
                            <a:noFill/>
                          </a:ln>
                          <a:solidFill>
                            <a:srgbClr val="000000"/>
                          </a:solidFill>
                          <a:effectLst/>
                          <a:latin typeface="Arial"/>
                          <a:cs typeface="Arial" pitchFamily="34" charset="0"/>
                        </a:rPr>
                        <a:t>í</a:t>
                      </a:r>
                      <a:r>
                        <a:rPr kumimoji="0" lang="sk-SK" sz="1200" b="0" i="0" u="none" strike="noStrike" cap="none" normalizeH="0" baseline="0" smtClean="0">
                          <a:ln>
                            <a:noFill/>
                          </a:ln>
                          <a:solidFill>
                            <a:srgbClr val="000000"/>
                          </a:solidFill>
                          <a:effectLst/>
                          <a:latin typeface="Calibri" pitchFamily="34" charset="0"/>
                          <a:cs typeface="Arial" pitchFamily="34" charset="0"/>
                        </a:rPr>
                        <a:t>, alebo ojedinelých vzoriek</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Vysok</a:t>
                      </a:r>
                      <a:r>
                        <a:rPr kumimoji="0" lang="sk-SK" sz="1200" b="0" i="0" u="none" strike="noStrike" cap="none" normalizeH="0" baseline="0" smtClean="0">
                          <a:ln>
                            <a:noFill/>
                          </a:ln>
                          <a:solidFill>
                            <a:srgbClr val="000000"/>
                          </a:solidFill>
                          <a:effectLst/>
                          <a:latin typeface="Arial"/>
                          <a:cs typeface="Arial" pitchFamily="34" charset="0"/>
                        </a:rPr>
                        <a:t>á</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r>
              <a:tr h="584200">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3</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KS (006) A / Kecerovce - skl</a:t>
                      </a:r>
                      <a:r>
                        <a:rPr kumimoji="0" lang="sk-SK" sz="1200" b="0" i="0" u="none" strike="noStrike" cap="none" normalizeH="0" baseline="0" smtClean="0">
                          <a:ln>
                            <a:noFill/>
                          </a:ln>
                          <a:solidFill>
                            <a:srgbClr val="000000"/>
                          </a:solidFill>
                          <a:effectLst/>
                          <a:latin typeface="Arial"/>
                          <a:cs typeface="Arial" pitchFamily="34" charset="0"/>
                        </a:rPr>
                        <a:t>á</a:t>
                      </a:r>
                      <a:r>
                        <a:rPr kumimoji="0" lang="sk-SK" sz="1200" b="0" i="0" u="none" strike="noStrike" cap="none" normalizeH="0" baseline="0" smtClean="0">
                          <a:ln>
                            <a:noFill/>
                          </a:ln>
                          <a:solidFill>
                            <a:srgbClr val="000000"/>
                          </a:solidFill>
                          <a:effectLst/>
                          <a:latin typeface="Calibri" pitchFamily="34" charset="0"/>
                          <a:cs typeface="Arial" pitchFamily="34" charset="0"/>
                        </a:rPr>
                        <a:t>dka TKO Kecerovsk</a:t>
                      </a:r>
                      <a:r>
                        <a:rPr kumimoji="0" lang="sk-SK" sz="1200" b="0" i="0" u="none" strike="noStrike" cap="none" normalizeH="0" baseline="0" smtClean="0">
                          <a:ln>
                            <a:noFill/>
                          </a:ln>
                          <a:solidFill>
                            <a:srgbClr val="000000"/>
                          </a:solidFill>
                          <a:effectLst/>
                          <a:latin typeface="Arial"/>
                          <a:cs typeface="Arial" pitchFamily="34" charset="0"/>
                        </a:rPr>
                        <a:t>é</a:t>
                      </a:r>
                      <a:r>
                        <a:rPr kumimoji="0" lang="sk-SK" sz="1200" b="0" i="0" u="none" strike="noStrike" cap="none" normalizeH="0" baseline="0" smtClean="0">
                          <a:ln>
                            <a:noFill/>
                          </a:ln>
                          <a:solidFill>
                            <a:srgbClr val="000000"/>
                          </a:solidFill>
                          <a:effectLst/>
                          <a:latin typeface="Calibri" pitchFamily="34" charset="0"/>
                          <a:cs typeface="Arial" pitchFamily="34" charset="0"/>
                        </a:rPr>
                        <a:t> Pekľany II</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28</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26</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21</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75</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1) predpokladan</a:t>
                      </a:r>
                      <a:r>
                        <a:rPr kumimoji="0" lang="sk-SK" sz="1200" b="0" i="0" u="none" strike="noStrike" cap="none" normalizeH="0" baseline="0" smtClean="0">
                          <a:ln>
                            <a:noFill/>
                          </a:ln>
                          <a:solidFill>
                            <a:srgbClr val="000000"/>
                          </a:solidFill>
                          <a:effectLst/>
                          <a:latin typeface="Arial"/>
                          <a:cs typeface="Arial" pitchFamily="34" charset="0"/>
                        </a:rPr>
                        <a:t>é</a:t>
                      </a:r>
                      <a:r>
                        <a:rPr kumimoji="0" lang="sk-SK" sz="1200" b="0" i="0" u="none" strike="noStrike" cap="none" normalizeH="0" baseline="0" smtClean="0">
                          <a:ln>
                            <a:noFill/>
                          </a:ln>
                          <a:solidFill>
                            <a:srgbClr val="000000"/>
                          </a:solidFill>
                          <a:effectLst/>
                          <a:latin typeface="Calibri" pitchFamily="34" charset="0"/>
                          <a:cs typeface="Arial" pitchFamily="34" charset="0"/>
                        </a:rPr>
                        <a:t> </a:t>
                      </a:r>
                      <a:r>
                        <a:rPr kumimoji="0" lang="sk-SK" sz="1200" b="0" i="0" u="none" strike="noStrike" cap="none" normalizeH="0" baseline="0" smtClean="0">
                          <a:ln>
                            <a:noFill/>
                          </a:ln>
                          <a:solidFill>
                            <a:srgbClr val="000000"/>
                          </a:solidFill>
                          <a:effectLst/>
                          <a:latin typeface="Arial"/>
                          <a:cs typeface="Arial" pitchFamily="34" charset="0"/>
                        </a:rPr>
                        <a:t>ú</a:t>
                      </a:r>
                      <a:r>
                        <a:rPr kumimoji="0" lang="sk-SK" sz="1200" b="0" i="0" u="none" strike="noStrike" cap="none" normalizeH="0" baseline="0" smtClean="0">
                          <a:ln>
                            <a:noFill/>
                          </a:ln>
                          <a:solidFill>
                            <a:srgbClr val="000000"/>
                          </a:solidFill>
                          <a:effectLst/>
                          <a:latin typeface="Calibri" pitchFamily="34" charset="0"/>
                          <a:cs typeface="Arial" pitchFamily="34" charset="0"/>
                        </a:rPr>
                        <a:t>daje, na z</a:t>
                      </a:r>
                      <a:r>
                        <a:rPr kumimoji="0" lang="sk-SK" sz="1200" b="0" i="0" u="none" strike="noStrike" cap="none" normalizeH="0" baseline="0" smtClean="0">
                          <a:ln>
                            <a:noFill/>
                          </a:ln>
                          <a:solidFill>
                            <a:srgbClr val="000000"/>
                          </a:solidFill>
                          <a:effectLst/>
                          <a:latin typeface="Arial"/>
                          <a:cs typeface="Arial" pitchFamily="34" charset="0"/>
                        </a:rPr>
                        <a:t>á</a:t>
                      </a:r>
                      <a:r>
                        <a:rPr kumimoji="0" lang="sk-SK" sz="1200" b="0" i="0" u="none" strike="noStrike" cap="none" normalizeH="0" baseline="0" smtClean="0">
                          <a:ln>
                            <a:noFill/>
                          </a:ln>
                          <a:solidFill>
                            <a:srgbClr val="000000"/>
                          </a:solidFill>
                          <a:effectLst/>
                          <a:latin typeface="Calibri" pitchFamily="34" charset="0"/>
                          <a:cs typeface="Arial" pitchFamily="34" charset="0"/>
                        </a:rPr>
                        <a:t>klade nepriamych ind</a:t>
                      </a:r>
                      <a:r>
                        <a:rPr kumimoji="0" lang="sk-SK" sz="1200" b="0" i="0" u="none" strike="noStrike" cap="none" normalizeH="0" baseline="0" smtClean="0">
                          <a:ln>
                            <a:noFill/>
                          </a:ln>
                          <a:solidFill>
                            <a:srgbClr val="000000"/>
                          </a:solidFill>
                          <a:effectLst/>
                          <a:latin typeface="Arial"/>
                          <a:cs typeface="Arial" pitchFamily="34" charset="0"/>
                        </a:rPr>
                        <a:t>í</a:t>
                      </a:r>
                      <a:r>
                        <a:rPr kumimoji="0" lang="sk-SK" sz="1200" b="0" i="0" u="none" strike="noStrike" cap="none" normalizeH="0" baseline="0" smtClean="0">
                          <a:ln>
                            <a:noFill/>
                          </a:ln>
                          <a:solidFill>
                            <a:srgbClr val="000000"/>
                          </a:solidFill>
                          <a:effectLst/>
                          <a:latin typeface="Calibri" pitchFamily="34" charset="0"/>
                          <a:cs typeface="Arial" pitchFamily="34" charset="0"/>
                        </a:rPr>
                        <a:t>ci</a:t>
                      </a:r>
                      <a:r>
                        <a:rPr kumimoji="0" lang="sk-SK" sz="1200" b="0" i="0" u="none" strike="noStrike" cap="none" normalizeH="0" baseline="0" smtClean="0">
                          <a:ln>
                            <a:noFill/>
                          </a:ln>
                          <a:solidFill>
                            <a:srgbClr val="000000"/>
                          </a:solidFill>
                          <a:effectLst/>
                          <a:latin typeface="Arial"/>
                          <a:cs typeface="Arial" pitchFamily="34" charset="0"/>
                        </a:rPr>
                        <a:t>í</a:t>
                      </a:r>
                      <a:r>
                        <a:rPr kumimoji="0" lang="sk-SK" sz="1200" b="0" i="0" u="none" strike="noStrike" cap="none" normalizeH="0" baseline="0" smtClean="0">
                          <a:ln>
                            <a:noFill/>
                          </a:ln>
                          <a:solidFill>
                            <a:srgbClr val="000000"/>
                          </a:solidFill>
                          <a:effectLst/>
                          <a:latin typeface="Calibri" pitchFamily="34" charset="0"/>
                          <a:cs typeface="Arial" pitchFamily="34" charset="0"/>
                        </a:rPr>
                        <a:t> a anal</a:t>
                      </a:r>
                      <a:r>
                        <a:rPr kumimoji="0" lang="sk-SK" sz="1200" b="0" i="0" u="none" strike="noStrike" cap="none" normalizeH="0" baseline="0" smtClean="0">
                          <a:ln>
                            <a:noFill/>
                          </a:ln>
                          <a:solidFill>
                            <a:srgbClr val="000000"/>
                          </a:solidFill>
                          <a:effectLst/>
                          <a:latin typeface="Arial"/>
                          <a:cs typeface="Arial" pitchFamily="34" charset="0"/>
                        </a:rPr>
                        <a:t>ó</a:t>
                      </a:r>
                      <a:r>
                        <a:rPr kumimoji="0" lang="sk-SK" sz="1200" b="0" i="0" u="none" strike="noStrike" cap="none" normalizeH="0" baseline="0" smtClean="0">
                          <a:ln>
                            <a:noFill/>
                          </a:ln>
                          <a:solidFill>
                            <a:srgbClr val="000000"/>
                          </a:solidFill>
                          <a:effectLst/>
                          <a:latin typeface="Calibri" pitchFamily="34" charset="0"/>
                          <a:cs typeface="Arial" pitchFamily="34" charset="0"/>
                        </a:rPr>
                        <a:t>gie</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Stredn</a:t>
                      </a:r>
                      <a:r>
                        <a:rPr kumimoji="0" lang="sk-SK" sz="1200" b="0" i="0" u="none" strike="noStrike" cap="none" normalizeH="0" baseline="0" smtClean="0">
                          <a:ln>
                            <a:noFill/>
                          </a:ln>
                          <a:solidFill>
                            <a:srgbClr val="000000"/>
                          </a:solidFill>
                          <a:effectLst/>
                          <a:latin typeface="Arial"/>
                          <a:cs typeface="Arial" pitchFamily="34" charset="0"/>
                        </a:rPr>
                        <a:t>á</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584200">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4</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PO (006) A / Pre</a:t>
                      </a:r>
                      <a:r>
                        <a:rPr kumimoji="0" lang="sk-SK" sz="1200" b="0" i="0" u="none" strike="noStrike" cap="none" normalizeH="0" baseline="0" smtClean="0">
                          <a:ln>
                            <a:noFill/>
                          </a:ln>
                          <a:solidFill>
                            <a:srgbClr val="000000"/>
                          </a:solidFill>
                          <a:effectLst/>
                          <a:latin typeface="Arial"/>
                          <a:cs typeface="Arial" pitchFamily="34" charset="0"/>
                        </a:rPr>
                        <a:t>š</a:t>
                      </a:r>
                      <a:r>
                        <a:rPr kumimoji="0" lang="sk-SK" sz="1200" b="0" i="0" u="none" strike="noStrike" cap="none" normalizeH="0" baseline="0" smtClean="0">
                          <a:ln>
                            <a:noFill/>
                          </a:ln>
                          <a:solidFill>
                            <a:srgbClr val="000000"/>
                          </a:solidFill>
                          <a:effectLst/>
                          <a:latin typeface="Calibri" pitchFamily="34" charset="0"/>
                          <a:cs typeface="Arial" pitchFamily="34" charset="0"/>
                        </a:rPr>
                        <a:t>ov - panel</a:t>
                      </a:r>
                      <a:r>
                        <a:rPr kumimoji="0" lang="sk-SK" sz="1200" b="0" i="0" u="none" strike="noStrike" cap="none" normalizeH="0" baseline="0" smtClean="0">
                          <a:ln>
                            <a:noFill/>
                          </a:ln>
                          <a:solidFill>
                            <a:srgbClr val="000000"/>
                          </a:solidFill>
                          <a:effectLst/>
                          <a:latin typeface="Arial"/>
                          <a:cs typeface="Arial" pitchFamily="34" charset="0"/>
                        </a:rPr>
                        <a:t>á</a:t>
                      </a:r>
                      <a:r>
                        <a:rPr kumimoji="0" lang="sk-SK" sz="1200" b="0" i="0" u="none" strike="noStrike" cap="none" normalizeH="0" baseline="0" smtClean="0">
                          <a:ln>
                            <a:noFill/>
                          </a:ln>
                          <a:solidFill>
                            <a:srgbClr val="000000"/>
                          </a:solidFill>
                          <a:effectLst/>
                          <a:latin typeface="Calibri" pitchFamily="34" charset="0"/>
                          <a:cs typeface="Arial" pitchFamily="34" charset="0"/>
                        </a:rPr>
                        <a:t>reň</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27</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22</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16</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65</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2) predpokladan</a:t>
                      </a:r>
                      <a:r>
                        <a:rPr kumimoji="0" lang="sk-SK" sz="1200" b="0" i="0" u="none" strike="noStrike" cap="none" normalizeH="0" baseline="0" smtClean="0">
                          <a:ln>
                            <a:noFill/>
                          </a:ln>
                          <a:solidFill>
                            <a:srgbClr val="000000"/>
                          </a:solidFill>
                          <a:effectLst/>
                          <a:latin typeface="Arial"/>
                          <a:cs typeface="Arial" pitchFamily="34" charset="0"/>
                        </a:rPr>
                        <a:t>é</a:t>
                      </a:r>
                      <a:r>
                        <a:rPr kumimoji="0" lang="sk-SK" sz="1200" b="0" i="0" u="none" strike="noStrike" cap="none" normalizeH="0" baseline="0" smtClean="0">
                          <a:ln>
                            <a:noFill/>
                          </a:ln>
                          <a:solidFill>
                            <a:srgbClr val="000000"/>
                          </a:solidFill>
                          <a:effectLst/>
                          <a:latin typeface="Calibri" pitchFamily="34" charset="0"/>
                          <a:cs typeface="Arial" pitchFamily="34" charset="0"/>
                        </a:rPr>
                        <a:t> </a:t>
                      </a:r>
                      <a:r>
                        <a:rPr kumimoji="0" lang="sk-SK" sz="1200" b="0" i="0" u="none" strike="noStrike" cap="none" normalizeH="0" baseline="0" smtClean="0">
                          <a:ln>
                            <a:noFill/>
                          </a:ln>
                          <a:solidFill>
                            <a:srgbClr val="000000"/>
                          </a:solidFill>
                          <a:effectLst/>
                          <a:latin typeface="Arial"/>
                          <a:cs typeface="Arial" pitchFamily="34" charset="0"/>
                        </a:rPr>
                        <a:t>ú</a:t>
                      </a:r>
                      <a:r>
                        <a:rPr kumimoji="0" lang="sk-SK" sz="1200" b="0" i="0" u="none" strike="noStrike" cap="none" normalizeH="0" baseline="0" smtClean="0">
                          <a:ln>
                            <a:noFill/>
                          </a:ln>
                          <a:solidFill>
                            <a:srgbClr val="000000"/>
                          </a:solidFill>
                          <a:effectLst/>
                          <a:latin typeface="Calibri" pitchFamily="34" charset="0"/>
                          <a:cs typeface="Arial" pitchFamily="34" charset="0"/>
                        </a:rPr>
                        <a:t>daje, na z</a:t>
                      </a:r>
                      <a:r>
                        <a:rPr kumimoji="0" lang="sk-SK" sz="1200" b="0" i="0" u="none" strike="noStrike" cap="none" normalizeH="0" baseline="0" smtClean="0">
                          <a:ln>
                            <a:noFill/>
                          </a:ln>
                          <a:solidFill>
                            <a:srgbClr val="000000"/>
                          </a:solidFill>
                          <a:effectLst/>
                          <a:latin typeface="Arial"/>
                          <a:cs typeface="Arial" pitchFamily="34" charset="0"/>
                        </a:rPr>
                        <a:t>á</a:t>
                      </a:r>
                      <a:r>
                        <a:rPr kumimoji="0" lang="sk-SK" sz="1200" b="0" i="0" u="none" strike="noStrike" cap="none" normalizeH="0" baseline="0" smtClean="0">
                          <a:ln>
                            <a:noFill/>
                          </a:ln>
                          <a:solidFill>
                            <a:srgbClr val="000000"/>
                          </a:solidFill>
                          <a:effectLst/>
                          <a:latin typeface="Calibri" pitchFamily="34" charset="0"/>
                          <a:cs typeface="Arial" pitchFamily="34" charset="0"/>
                        </a:rPr>
                        <a:t>klade priamych ind</a:t>
                      </a:r>
                      <a:r>
                        <a:rPr kumimoji="0" lang="sk-SK" sz="1200" b="0" i="0" u="none" strike="noStrike" cap="none" normalizeH="0" baseline="0" smtClean="0">
                          <a:ln>
                            <a:noFill/>
                          </a:ln>
                          <a:solidFill>
                            <a:srgbClr val="000000"/>
                          </a:solidFill>
                          <a:effectLst/>
                          <a:latin typeface="Arial"/>
                          <a:cs typeface="Arial" pitchFamily="34" charset="0"/>
                        </a:rPr>
                        <a:t>í</a:t>
                      </a:r>
                      <a:r>
                        <a:rPr kumimoji="0" lang="sk-SK" sz="1200" b="0" i="0" u="none" strike="noStrike" cap="none" normalizeH="0" baseline="0" smtClean="0">
                          <a:ln>
                            <a:noFill/>
                          </a:ln>
                          <a:solidFill>
                            <a:srgbClr val="000000"/>
                          </a:solidFill>
                          <a:effectLst/>
                          <a:latin typeface="Calibri" pitchFamily="34" charset="0"/>
                          <a:cs typeface="Arial" pitchFamily="34" charset="0"/>
                        </a:rPr>
                        <a:t>ci</a:t>
                      </a:r>
                      <a:r>
                        <a:rPr kumimoji="0" lang="sk-SK" sz="1200" b="0" i="0" u="none" strike="noStrike" cap="none" normalizeH="0" baseline="0" smtClean="0">
                          <a:ln>
                            <a:noFill/>
                          </a:ln>
                          <a:solidFill>
                            <a:srgbClr val="000000"/>
                          </a:solidFill>
                          <a:effectLst/>
                          <a:latin typeface="Arial"/>
                          <a:cs typeface="Arial" pitchFamily="34" charset="0"/>
                        </a:rPr>
                        <a:t>í</a:t>
                      </a:r>
                      <a:r>
                        <a:rPr kumimoji="0" lang="sk-SK" sz="1200" b="0" i="0" u="none" strike="noStrike" cap="none" normalizeH="0" baseline="0" smtClean="0">
                          <a:ln>
                            <a:noFill/>
                          </a:ln>
                          <a:solidFill>
                            <a:srgbClr val="000000"/>
                          </a:solidFill>
                          <a:effectLst/>
                          <a:latin typeface="Calibri" pitchFamily="34" charset="0"/>
                          <a:cs typeface="Arial" pitchFamily="34" charset="0"/>
                        </a:rPr>
                        <a:t>, alebo ojedinelých vzoriek</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Stredn</a:t>
                      </a:r>
                      <a:r>
                        <a:rPr kumimoji="0" lang="sk-SK" sz="1200" b="0" i="0" u="none" strike="noStrike" cap="none" normalizeH="0" baseline="0" smtClean="0">
                          <a:ln>
                            <a:noFill/>
                          </a:ln>
                          <a:solidFill>
                            <a:srgbClr val="000000"/>
                          </a:solidFill>
                          <a:effectLst/>
                          <a:latin typeface="Arial"/>
                          <a:cs typeface="Arial" pitchFamily="34" charset="0"/>
                        </a:rPr>
                        <a:t>á</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584200">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5</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KS (005) B / Haniska - Slovenský plyn</a:t>
                      </a:r>
                      <a:r>
                        <a:rPr kumimoji="0" lang="sk-SK" sz="1200" b="0" i="0" u="none" strike="noStrike" cap="none" normalizeH="0" baseline="0" smtClean="0">
                          <a:ln>
                            <a:noFill/>
                          </a:ln>
                          <a:solidFill>
                            <a:srgbClr val="000000"/>
                          </a:solidFill>
                          <a:effectLst/>
                          <a:latin typeface="Arial"/>
                          <a:cs typeface="Arial" pitchFamily="34" charset="0"/>
                        </a:rPr>
                        <a:t>á</a:t>
                      </a:r>
                      <a:r>
                        <a:rPr kumimoji="0" lang="sk-SK" sz="1200" b="0" i="0" u="none" strike="noStrike" cap="none" normalizeH="0" baseline="0" smtClean="0">
                          <a:ln>
                            <a:noFill/>
                          </a:ln>
                          <a:solidFill>
                            <a:srgbClr val="000000"/>
                          </a:solidFill>
                          <a:effectLst/>
                          <a:latin typeface="Calibri" pitchFamily="34" charset="0"/>
                          <a:cs typeface="Arial" pitchFamily="34" charset="0"/>
                        </a:rPr>
                        <a:t>renský priemysel</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25</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27</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16</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68</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4) </a:t>
                      </a:r>
                      <a:r>
                        <a:rPr kumimoji="0" lang="sk-SK" sz="1200" b="0" i="0" u="none" strike="noStrike" cap="none" normalizeH="0" baseline="0" smtClean="0">
                          <a:ln>
                            <a:noFill/>
                          </a:ln>
                          <a:solidFill>
                            <a:srgbClr val="000000"/>
                          </a:solidFill>
                          <a:effectLst/>
                          <a:latin typeface="Arial"/>
                          <a:cs typeface="Arial" pitchFamily="34" charset="0"/>
                        </a:rPr>
                        <a:t>ú</a:t>
                      </a:r>
                      <a:r>
                        <a:rPr kumimoji="0" lang="sk-SK" sz="1200" b="0" i="0" u="none" strike="noStrike" cap="none" normalizeH="0" baseline="0" smtClean="0">
                          <a:ln>
                            <a:noFill/>
                          </a:ln>
                          <a:solidFill>
                            <a:srgbClr val="000000"/>
                          </a:solidFill>
                          <a:effectLst/>
                          <a:latin typeface="Calibri" pitchFamily="34" charset="0"/>
                          <a:cs typeface="Arial" pitchFamily="34" charset="0"/>
                        </a:rPr>
                        <a:t>daje overen</a:t>
                      </a:r>
                      <a:r>
                        <a:rPr kumimoji="0" lang="sk-SK" sz="1200" b="0" i="0" u="none" strike="noStrike" cap="none" normalizeH="0" baseline="0" smtClean="0">
                          <a:ln>
                            <a:noFill/>
                          </a:ln>
                          <a:solidFill>
                            <a:srgbClr val="000000"/>
                          </a:solidFill>
                          <a:effectLst/>
                          <a:latin typeface="Arial"/>
                          <a:cs typeface="Arial" pitchFamily="34" charset="0"/>
                        </a:rPr>
                        <a:t>é</a:t>
                      </a:r>
                      <a:r>
                        <a:rPr kumimoji="0" lang="sk-SK" sz="1200" b="0" i="0" u="none" strike="noStrike" cap="none" normalizeH="0" baseline="0" smtClean="0">
                          <a:ln>
                            <a:noFill/>
                          </a:ln>
                          <a:solidFill>
                            <a:srgbClr val="000000"/>
                          </a:solidFill>
                          <a:effectLst/>
                          <a:latin typeface="Calibri" pitchFamily="34" charset="0"/>
                          <a:cs typeface="Arial" pitchFamily="34" charset="0"/>
                        </a:rPr>
                        <a:t> prieskumnými pr</a:t>
                      </a:r>
                      <a:r>
                        <a:rPr kumimoji="0" lang="sk-SK" sz="1200" b="0" i="0" u="none" strike="noStrike" cap="none" normalizeH="0" baseline="0" smtClean="0">
                          <a:ln>
                            <a:noFill/>
                          </a:ln>
                          <a:solidFill>
                            <a:srgbClr val="000000"/>
                          </a:solidFill>
                          <a:effectLst/>
                          <a:latin typeface="Arial"/>
                          <a:cs typeface="Arial" pitchFamily="34" charset="0"/>
                        </a:rPr>
                        <a:t>á</a:t>
                      </a:r>
                      <a:r>
                        <a:rPr kumimoji="0" lang="sk-SK" sz="1200" b="0" i="0" u="none" strike="noStrike" cap="none" normalizeH="0" baseline="0" smtClean="0">
                          <a:ln>
                            <a:noFill/>
                          </a:ln>
                          <a:solidFill>
                            <a:srgbClr val="000000"/>
                          </a:solidFill>
                          <a:effectLst/>
                          <a:latin typeface="Calibri" pitchFamily="34" charset="0"/>
                          <a:cs typeface="Arial" pitchFamily="34" charset="0"/>
                        </a:rPr>
                        <a:t>cami</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Stredn</a:t>
                      </a:r>
                      <a:r>
                        <a:rPr kumimoji="0" lang="sk-SK" sz="1200" b="0" i="0" u="none" strike="noStrike" cap="none" normalizeH="0" baseline="0" smtClean="0">
                          <a:ln>
                            <a:noFill/>
                          </a:ln>
                          <a:solidFill>
                            <a:srgbClr val="000000"/>
                          </a:solidFill>
                          <a:effectLst/>
                          <a:latin typeface="Arial"/>
                          <a:cs typeface="Arial" pitchFamily="34" charset="0"/>
                        </a:rPr>
                        <a:t>á</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584200">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6</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SB (001) A / Lipany - are</a:t>
                      </a:r>
                      <a:r>
                        <a:rPr kumimoji="0" lang="sk-SK" sz="1200" b="0" i="0" u="none" strike="noStrike" cap="none" normalizeH="0" baseline="0" smtClean="0">
                          <a:ln>
                            <a:noFill/>
                          </a:ln>
                          <a:solidFill>
                            <a:srgbClr val="000000"/>
                          </a:solidFill>
                          <a:effectLst/>
                          <a:latin typeface="Arial"/>
                          <a:cs typeface="Arial" pitchFamily="34" charset="0"/>
                        </a:rPr>
                        <a:t>á</a:t>
                      </a:r>
                      <a:r>
                        <a:rPr kumimoji="0" lang="sk-SK" sz="1200" b="0" i="0" u="none" strike="noStrike" cap="none" normalizeH="0" baseline="0" smtClean="0">
                          <a:ln>
                            <a:noFill/>
                          </a:ln>
                          <a:solidFill>
                            <a:srgbClr val="000000"/>
                          </a:solidFill>
                          <a:effectLst/>
                          <a:latin typeface="Calibri" pitchFamily="34" charset="0"/>
                          <a:cs typeface="Arial" pitchFamily="34" charset="0"/>
                        </a:rPr>
                        <a:t>l ZVL</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24</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20</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21</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65</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2) predpokladan</a:t>
                      </a:r>
                      <a:r>
                        <a:rPr kumimoji="0" lang="sk-SK" sz="1200" b="0" i="0" u="none" strike="noStrike" cap="none" normalizeH="0" baseline="0" smtClean="0">
                          <a:ln>
                            <a:noFill/>
                          </a:ln>
                          <a:solidFill>
                            <a:srgbClr val="000000"/>
                          </a:solidFill>
                          <a:effectLst/>
                          <a:latin typeface="Arial"/>
                          <a:cs typeface="Arial" pitchFamily="34" charset="0"/>
                        </a:rPr>
                        <a:t>é</a:t>
                      </a:r>
                      <a:r>
                        <a:rPr kumimoji="0" lang="sk-SK" sz="1200" b="0" i="0" u="none" strike="noStrike" cap="none" normalizeH="0" baseline="0" smtClean="0">
                          <a:ln>
                            <a:noFill/>
                          </a:ln>
                          <a:solidFill>
                            <a:srgbClr val="000000"/>
                          </a:solidFill>
                          <a:effectLst/>
                          <a:latin typeface="Calibri" pitchFamily="34" charset="0"/>
                          <a:cs typeface="Arial" pitchFamily="34" charset="0"/>
                        </a:rPr>
                        <a:t> </a:t>
                      </a:r>
                      <a:r>
                        <a:rPr kumimoji="0" lang="sk-SK" sz="1200" b="0" i="0" u="none" strike="noStrike" cap="none" normalizeH="0" baseline="0" smtClean="0">
                          <a:ln>
                            <a:noFill/>
                          </a:ln>
                          <a:solidFill>
                            <a:srgbClr val="000000"/>
                          </a:solidFill>
                          <a:effectLst/>
                          <a:latin typeface="Arial"/>
                          <a:cs typeface="Arial" pitchFamily="34" charset="0"/>
                        </a:rPr>
                        <a:t>ú</a:t>
                      </a:r>
                      <a:r>
                        <a:rPr kumimoji="0" lang="sk-SK" sz="1200" b="0" i="0" u="none" strike="noStrike" cap="none" normalizeH="0" baseline="0" smtClean="0">
                          <a:ln>
                            <a:noFill/>
                          </a:ln>
                          <a:solidFill>
                            <a:srgbClr val="000000"/>
                          </a:solidFill>
                          <a:effectLst/>
                          <a:latin typeface="Calibri" pitchFamily="34" charset="0"/>
                          <a:cs typeface="Arial" pitchFamily="34" charset="0"/>
                        </a:rPr>
                        <a:t>daje, na z</a:t>
                      </a:r>
                      <a:r>
                        <a:rPr kumimoji="0" lang="sk-SK" sz="1200" b="0" i="0" u="none" strike="noStrike" cap="none" normalizeH="0" baseline="0" smtClean="0">
                          <a:ln>
                            <a:noFill/>
                          </a:ln>
                          <a:solidFill>
                            <a:srgbClr val="000000"/>
                          </a:solidFill>
                          <a:effectLst/>
                          <a:latin typeface="Arial"/>
                          <a:cs typeface="Arial" pitchFamily="34" charset="0"/>
                        </a:rPr>
                        <a:t>á</a:t>
                      </a:r>
                      <a:r>
                        <a:rPr kumimoji="0" lang="sk-SK" sz="1200" b="0" i="0" u="none" strike="noStrike" cap="none" normalizeH="0" baseline="0" smtClean="0">
                          <a:ln>
                            <a:noFill/>
                          </a:ln>
                          <a:solidFill>
                            <a:srgbClr val="000000"/>
                          </a:solidFill>
                          <a:effectLst/>
                          <a:latin typeface="Calibri" pitchFamily="34" charset="0"/>
                          <a:cs typeface="Arial" pitchFamily="34" charset="0"/>
                        </a:rPr>
                        <a:t>klade priamych ind</a:t>
                      </a:r>
                      <a:r>
                        <a:rPr kumimoji="0" lang="sk-SK" sz="1200" b="0" i="0" u="none" strike="noStrike" cap="none" normalizeH="0" baseline="0" smtClean="0">
                          <a:ln>
                            <a:noFill/>
                          </a:ln>
                          <a:solidFill>
                            <a:srgbClr val="000000"/>
                          </a:solidFill>
                          <a:effectLst/>
                          <a:latin typeface="Arial"/>
                          <a:cs typeface="Arial" pitchFamily="34" charset="0"/>
                        </a:rPr>
                        <a:t>í</a:t>
                      </a:r>
                      <a:r>
                        <a:rPr kumimoji="0" lang="sk-SK" sz="1200" b="0" i="0" u="none" strike="noStrike" cap="none" normalizeH="0" baseline="0" smtClean="0">
                          <a:ln>
                            <a:noFill/>
                          </a:ln>
                          <a:solidFill>
                            <a:srgbClr val="000000"/>
                          </a:solidFill>
                          <a:effectLst/>
                          <a:latin typeface="Calibri" pitchFamily="34" charset="0"/>
                          <a:cs typeface="Arial" pitchFamily="34" charset="0"/>
                        </a:rPr>
                        <a:t>ci</a:t>
                      </a:r>
                      <a:r>
                        <a:rPr kumimoji="0" lang="sk-SK" sz="1200" b="0" i="0" u="none" strike="noStrike" cap="none" normalizeH="0" baseline="0" smtClean="0">
                          <a:ln>
                            <a:noFill/>
                          </a:ln>
                          <a:solidFill>
                            <a:srgbClr val="000000"/>
                          </a:solidFill>
                          <a:effectLst/>
                          <a:latin typeface="Arial"/>
                          <a:cs typeface="Arial" pitchFamily="34" charset="0"/>
                        </a:rPr>
                        <a:t>í</a:t>
                      </a:r>
                      <a:r>
                        <a:rPr kumimoji="0" lang="sk-SK" sz="1200" b="0" i="0" u="none" strike="noStrike" cap="none" normalizeH="0" baseline="0" smtClean="0">
                          <a:ln>
                            <a:noFill/>
                          </a:ln>
                          <a:solidFill>
                            <a:srgbClr val="000000"/>
                          </a:solidFill>
                          <a:effectLst/>
                          <a:latin typeface="Calibri" pitchFamily="34" charset="0"/>
                          <a:cs typeface="Arial" pitchFamily="34" charset="0"/>
                        </a:rPr>
                        <a:t>, alebo ojedinelých vzoriek</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1200" b="0" i="0" u="none" strike="noStrike" cap="none" normalizeH="0" baseline="0" smtClean="0">
                          <a:ln>
                            <a:noFill/>
                          </a:ln>
                          <a:solidFill>
                            <a:srgbClr val="000000"/>
                          </a:solidFill>
                          <a:effectLst/>
                          <a:latin typeface="Calibri" pitchFamily="34" charset="0"/>
                          <a:cs typeface="Arial" pitchFamily="34" charset="0"/>
                        </a:rPr>
                        <a:t>Stredn</a:t>
                      </a:r>
                      <a:r>
                        <a:rPr kumimoji="0" lang="sk-SK" sz="1200" b="0" i="0" u="none" strike="noStrike" cap="none" normalizeH="0" baseline="0" smtClean="0">
                          <a:ln>
                            <a:noFill/>
                          </a:ln>
                          <a:solidFill>
                            <a:srgbClr val="000000"/>
                          </a:solidFill>
                          <a:effectLst/>
                          <a:latin typeface="Arial"/>
                          <a:cs typeface="Arial" pitchFamily="34" charset="0"/>
                        </a:rPr>
                        <a:t>á</a:t>
                      </a:r>
                      <a:endParaRPr kumimoji="0" lang="sk-SK" sz="12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bl>
          </a:graphicData>
        </a:graphic>
      </p:graphicFrame>
    </p:spTree>
    <p:extLst>
      <p:ext uri="{BB962C8B-B14F-4D97-AF65-F5344CB8AC3E}">
        <p14:creationId xmlns:p14="http://schemas.microsoft.com/office/powerpoint/2010/main" xmlns="" val="675514413"/>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fade">
                                      <p:cBhvr>
                                        <p:cTn id="7" dur="768" decel="100000"/>
                                        <p:tgtEl>
                                          <p:spTgt spid="78850"/>
                                        </p:tgtEl>
                                      </p:cBhvr>
                                    </p:animEffect>
                                    <p:animScale>
                                      <p:cBhvr>
                                        <p:cTn id="8" dur="768" decel="100000"/>
                                        <p:tgtEl>
                                          <p:spTgt spid="78850"/>
                                        </p:tgtEl>
                                      </p:cBhvr>
                                      <p:from x="10000" y="10000"/>
                                      <p:to x="200000" y="450000"/>
                                    </p:animScale>
                                    <p:animScale>
                                      <p:cBhvr>
                                        <p:cTn id="9" dur="1230" accel="100000" fill="hold">
                                          <p:stCondLst>
                                            <p:cond delay="768"/>
                                          </p:stCondLst>
                                        </p:cTn>
                                        <p:tgtEl>
                                          <p:spTgt spid="78850"/>
                                        </p:tgtEl>
                                      </p:cBhvr>
                                      <p:from x="200000" y="450000"/>
                                      <p:to x="100000" y="100000"/>
                                    </p:animScale>
                                    <p:set>
                                      <p:cBhvr>
                                        <p:cTn id="10" dur="768" fill="hold"/>
                                        <p:tgtEl>
                                          <p:spTgt spid="78850"/>
                                        </p:tgtEl>
                                        <p:attrNameLst>
                                          <p:attrName>ppt_x</p:attrName>
                                        </p:attrNameLst>
                                      </p:cBhvr>
                                      <p:to>
                                        <p:strVal val="(0.5)"/>
                                      </p:to>
                                    </p:set>
                                    <p:anim from="(0.5)" to="(#ppt_x)" calcmode="lin" valueType="num">
                                      <p:cBhvr>
                                        <p:cTn id="11" dur="1230" accel="100000" fill="hold">
                                          <p:stCondLst>
                                            <p:cond delay="768"/>
                                          </p:stCondLst>
                                        </p:cTn>
                                        <p:tgtEl>
                                          <p:spTgt spid="78850"/>
                                        </p:tgtEl>
                                        <p:attrNameLst>
                                          <p:attrName>ppt_x</p:attrName>
                                        </p:attrNameLst>
                                      </p:cBhvr>
                                    </p:anim>
                                    <p:set>
                                      <p:cBhvr>
                                        <p:cTn id="12" dur="768" fill="hold"/>
                                        <p:tgtEl>
                                          <p:spTgt spid="78850"/>
                                        </p:tgtEl>
                                        <p:attrNameLst>
                                          <p:attrName>ppt_y</p:attrName>
                                        </p:attrNameLst>
                                      </p:cBhvr>
                                      <p:to>
                                        <p:strVal val="(#ppt_y+0.4)"/>
                                      </p:to>
                                    </p:set>
                                    <p:anim from="(#ppt_y+0.4)" to="(#ppt_y)" calcmode="lin" valueType="num">
                                      <p:cBhvr>
                                        <p:cTn id="13" dur="1230" accel="100000" fill="hold">
                                          <p:stCondLst>
                                            <p:cond delay="768"/>
                                          </p:stCondLst>
                                        </p:cTn>
                                        <p:tgtEl>
                                          <p:spTgt spid="7885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title" sz="quarter"/>
          </p:nvPr>
        </p:nvSpPr>
        <p:spPr/>
        <p:txBody>
          <a:bodyPr/>
          <a:lstStyle/>
          <a:p>
            <a:r>
              <a:rPr lang="sk-SK" sz="3200" dirty="0" err="1" smtClean="0">
                <a:solidFill>
                  <a:schemeClr val="bg1"/>
                </a:solidFill>
              </a:rPr>
              <a:t>Prioritizácia</a:t>
            </a:r>
            <a:r>
              <a:rPr lang="sk-SK" sz="3200" dirty="0" smtClean="0">
                <a:solidFill>
                  <a:schemeClr val="bg1"/>
                </a:solidFill>
              </a:rPr>
              <a:t> riešenia ohrozenia </a:t>
            </a:r>
            <a:r>
              <a:rPr lang="sk-SK" sz="3200" dirty="0" err="1" smtClean="0">
                <a:solidFill>
                  <a:schemeClr val="bg1"/>
                </a:solidFill>
              </a:rPr>
              <a:t>pzv</a:t>
            </a:r>
            <a:r>
              <a:rPr lang="sk-SK" sz="3200" dirty="0" smtClean="0">
                <a:solidFill>
                  <a:schemeClr val="bg1"/>
                </a:solidFill>
              </a:rPr>
              <a:t> </a:t>
            </a:r>
            <a:endParaRPr lang="sk-SK" sz="3200" dirty="0" smtClean="0">
              <a:solidFill>
                <a:srgbClr val="FF0000"/>
              </a:solidFill>
            </a:endParaRPr>
          </a:p>
        </p:txBody>
      </p:sp>
      <p:graphicFrame>
        <p:nvGraphicFramePr>
          <p:cNvPr id="118451" name="Group 3763"/>
          <p:cNvGraphicFramePr>
            <a:graphicFrameLocks noGrp="1"/>
          </p:cNvGraphicFramePr>
          <p:nvPr>
            <p:ph sz="quarter" idx="1"/>
          </p:nvPr>
        </p:nvGraphicFramePr>
        <p:xfrm>
          <a:off x="684213" y="2276475"/>
          <a:ext cx="7634287" cy="1597026"/>
        </p:xfrm>
        <a:graphic>
          <a:graphicData uri="http://schemas.openxmlformats.org/drawingml/2006/table">
            <a:tbl>
              <a:tblPr/>
              <a:tblGrid>
                <a:gridCol w="2651125"/>
                <a:gridCol w="1520825"/>
                <a:gridCol w="1069975"/>
                <a:gridCol w="782637"/>
                <a:gridCol w="1609725"/>
              </a:tblGrid>
              <a:tr h="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sk-SK" sz="1000" b="1" i="0" u="none" strike="noStrike" cap="none" normalizeH="0" baseline="0" smtClean="0">
                          <a:ln>
                            <a:noFill/>
                          </a:ln>
                          <a:solidFill>
                            <a:schemeClr val="tx1"/>
                          </a:solidFill>
                          <a:effectLst/>
                          <a:latin typeface="Times New Roman" pitchFamily="18" charset="0"/>
                          <a:cs typeface="Times New Roman" pitchFamily="18" charset="0"/>
                        </a:rPr>
                        <a:t>N</a:t>
                      </a:r>
                      <a:r>
                        <a:rPr kumimoji="0" lang="sk-SK" sz="1000" b="1" i="0" u="none" strike="noStrike" cap="none" normalizeH="0" baseline="0" smtClean="0">
                          <a:ln>
                            <a:noFill/>
                          </a:ln>
                          <a:solidFill>
                            <a:schemeClr val="tx1"/>
                          </a:solidFill>
                          <a:effectLst/>
                          <a:latin typeface="Arial"/>
                          <a:cs typeface="Times New Roman" pitchFamily="18" charset="0"/>
                        </a:rPr>
                        <a:t>á</a:t>
                      </a:r>
                      <a:r>
                        <a:rPr kumimoji="0" lang="sk-SK" sz="1000" b="1" i="0" u="none" strike="noStrike" cap="none" normalizeH="0" baseline="0" smtClean="0">
                          <a:ln>
                            <a:noFill/>
                          </a:ln>
                          <a:solidFill>
                            <a:schemeClr val="tx1"/>
                          </a:solidFill>
                          <a:effectLst/>
                          <a:latin typeface="Times New Roman" pitchFamily="18" charset="0"/>
                          <a:cs typeface="Times New Roman" pitchFamily="18" charset="0"/>
                        </a:rPr>
                        <a:t>zov objektu</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sk-SK" sz="1000" b="1" i="0" u="none" strike="noStrike" cap="none" normalizeH="0" baseline="0" smtClean="0">
                          <a:ln>
                            <a:noFill/>
                          </a:ln>
                          <a:solidFill>
                            <a:schemeClr val="tx1"/>
                          </a:solidFill>
                          <a:effectLst/>
                          <a:latin typeface="Times New Roman" pitchFamily="18" charset="0"/>
                          <a:cs typeface="Times New Roman" pitchFamily="18" charset="0"/>
                        </a:rPr>
                        <a:t>Lokalita</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sk-SK" sz="1000" b="1" i="0" u="none" strike="noStrike" cap="none" normalizeH="0" baseline="0" smtClean="0">
                          <a:ln>
                            <a:noFill/>
                          </a:ln>
                          <a:solidFill>
                            <a:schemeClr val="tx1"/>
                          </a:solidFill>
                          <a:effectLst/>
                          <a:latin typeface="Times New Roman" pitchFamily="18" charset="0"/>
                          <a:cs typeface="Times New Roman" pitchFamily="18" charset="0"/>
                        </a:rPr>
                        <a:t>Kontaminant</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sk-SK" sz="1000" b="1" i="0" u="none" strike="noStrike" cap="none" normalizeH="0" baseline="0" smtClean="0">
                          <a:ln>
                            <a:noFill/>
                          </a:ln>
                          <a:solidFill>
                            <a:schemeClr val="tx1"/>
                          </a:solidFill>
                          <a:effectLst/>
                          <a:latin typeface="Times New Roman" pitchFamily="18" charset="0"/>
                          <a:cs typeface="Times New Roman" pitchFamily="18" charset="0"/>
                        </a:rPr>
                        <a:t>Suma sk</a:t>
                      </a:r>
                      <a:r>
                        <a:rPr kumimoji="0" lang="sk-SK" sz="1000" b="1" i="0" u="none" strike="noStrike" cap="none" normalizeH="0" baseline="0" smtClean="0">
                          <a:ln>
                            <a:noFill/>
                          </a:ln>
                          <a:solidFill>
                            <a:schemeClr val="tx1"/>
                          </a:solidFill>
                          <a:effectLst/>
                          <a:latin typeface="Arial"/>
                          <a:cs typeface="Times New Roman" pitchFamily="18" charset="0"/>
                        </a:rPr>
                        <a:t>ó</a:t>
                      </a:r>
                      <a:r>
                        <a:rPr kumimoji="0" lang="sk-SK" sz="1000" b="1" i="0" u="none" strike="noStrike" cap="none" normalizeH="0" baseline="0" smtClean="0">
                          <a:ln>
                            <a:noFill/>
                          </a:ln>
                          <a:solidFill>
                            <a:schemeClr val="tx1"/>
                          </a:solidFill>
                          <a:effectLst/>
                          <a:latin typeface="Times New Roman" pitchFamily="18" charset="0"/>
                          <a:cs typeface="Times New Roman" pitchFamily="18" charset="0"/>
                        </a:rPr>
                        <a:t>re</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sk-SK" sz="1000" b="1" i="0" u="none" strike="noStrike" cap="none" normalizeH="0" baseline="0" smtClean="0">
                          <a:ln>
                            <a:noFill/>
                          </a:ln>
                          <a:solidFill>
                            <a:schemeClr val="tx1"/>
                          </a:solidFill>
                          <a:effectLst/>
                          <a:latin typeface="Times New Roman" pitchFamily="18" charset="0"/>
                          <a:cs typeface="Times New Roman" pitchFamily="18" charset="0"/>
                        </a:rPr>
                        <a:t>Riziko pre podzemn</a:t>
                      </a:r>
                      <a:r>
                        <a:rPr kumimoji="0" lang="sk-SK" sz="1000" b="1" i="0" u="none" strike="noStrike" cap="none" normalizeH="0" baseline="0" smtClean="0">
                          <a:ln>
                            <a:noFill/>
                          </a:ln>
                          <a:solidFill>
                            <a:schemeClr val="tx1"/>
                          </a:solidFill>
                          <a:effectLst/>
                          <a:latin typeface="Arial"/>
                          <a:cs typeface="Times New Roman" pitchFamily="18" charset="0"/>
                        </a:rPr>
                        <a:t>é</a:t>
                      </a:r>
                      <a:r>
                        <a:rPr kumimoji="0" lang="sk-SK" sz="1000" b="1" i="0" u="none" strike="noStrike" cap="none" normalizeH="0" baseline="0" smtClean="0">
                          <a:ln>
                            <a:noFill/>
                          </a:ln>
                          <a:solidFill>
                            <a:schemeClr val="tx1"/>
                          </a:solidFill>
                          <a:effectLst/>
                          <a:latin typeface="Times New Roman" pitchFamily="18" charset="0"/>
                          <a:cs typeface="Times New Roman" pitchFamily="18" charset="0"/>
                        </a:rPr>
                        <a:t> vody</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r>
              <a:tr h="27781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Skl</a:t>
                      </a:r>
                      <a:r>
                        <a:rPr kumimoji="0" lang="sk-SK" sz="800" b="0" i="0" u="none" strike="noStrike" cap="none" normalizeH="0" baseline="0" smtClean="0">
                          <a:ln>
                            <a:noFill/>
                          </a:ln>
                          <a:solidFill>
                            <a:schemeClr val="tx1"/>
                          </a:solidFill>
                          <a:effectLst/>
                          <a:latin typeface="Arial"/>
                          <a:cs typeface="Times New Roman" pitchFamily="18" charset="0"/>
                        </a:rPr>
                        <a:t>á</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dka Bohdanovce</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Bohdanovce</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Benzo(a)pyrene</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23</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vysok</a:t>
                      </a:r>
                      <a:r>
                        <a:rPr kumimoji="0" lang="sk-SK" sz="800" b="0" i="0" u="none" strike="noStrike" cap="none" normalizeH="0" baseline="0" smtClean="0">
                          <a:ln>
                            <a:noFill/>
                          </a:ln>
                          <a:solidFill>
                            <a:schemeClr val="tx1"/>
                          </a:solidFill>
                          <a:effectLst/>
                          <a:latin typeface="Arial"/>
                          <a:cs typeface="Times New Roman" pitchFamily="18" charset="0"/>
                        </a:rPr>
                        <a:t>é</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 riziko</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r>
              <a:tr h="27940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TEPL</a:t>
                      </a:r>
                      <a:r>
                        <a:rPr kumimoji="0" lang="sk-SK" sz="800" b="0" i="0" u="none" strike="noStrike" cap="none" normalizeH="0" baseline="0" smtClean="0">
                          <a:ln>
                            <a:noFill/>
                          </a:ln>
                          <a:solidFill>
                            <a:schemeClr val="tx1"/>
                          </a:solidFill>
                          <a:effectLst/>
                          <a:latin typeface="Arial"/>
                          <a:cs typeface="Times New Roman" pitchFamily="18" charset="0"/>
                        </a:rPr>
                        <a:t>Á</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REŇ KO</a:t>
                      </a:r>
                      <a:r>
                        <a:rPr kumimoji="0" lang="sk-SK" sz="800" b="0" i="0" u="none" strike="noStrike" cap="none" normalizeH="0" baseline="0" smtClean="0">
                          <a:ln>
                            <a:noFill/>
                          </a:ln>
                          <a:solidFill>
                            <a:schemeClr val="tx1"/>
                          </a:solidFill>
                          <a:effectLst/>
                          <a:latin typeface="Arial"/>
                          <a:cs typeface="Times New Roman" pitchFamily="18" charset="0"/>
                        </a:rPr>
                        <a:t>Š</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ICE</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KO</a:t>
                      </a:r>
                      <a:r>
                        <a:rPr kumimoji="0" lang="sk-SK" sz="800" b="0" i="0" u="none" strike="noStrike" cap="none" normalizeH="0" baseline="0" smtClean="0">
                          <a:ln>
                            <a:noFill/>
                          </a:ln>
                          <a:solidFill>
                            <a:schemeClr val="tx1"/>
                          </a:solidFill>
                          <a:effectLst/>
                          <a:latin typeface="Arial"/>
                          <a:cs typeface="Times New Roman" pitchFamily="18" charset="0"/>
                        </a:rPr>
                        <a:t>Š</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ICE</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Benzo(a)pyrene</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23</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vysok</a:t>
                      </a:r>
                      <a:r>
                        <a:rPr kumimoji="0" lang="sk-SK" sz="800" b="0" i="0" u="none" strike="noStrike" cap="none" normalizeH="0" baseline="0" smtClean="0">
                          <a:ln>
                            <a:noFill/>
                          </a:ln>
                          <a:solidFill>
                            <a:schemeClr val="tx1"/>
                          </a:solidFill>
                          <a:effectLst/>
                          <a:latin typeface="Arial"/>
                          <a:cs typeface="Times New Roman" pitchFamily="18" charset="0"/>
                        </a:rPr>
                        <a:t>é</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 riziko</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r>
              <a:tr h="27781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Skl</a:t>
                      </a:r>
                      <a:r>
                        <a:rPr kumimoji="0" lang="sk-SK" sz="800" b="0" i="0" u="none" strike="noStrike" cap="none" normalizeH="0" baseline="0" smtClean="0">
                          <a:ln>
                            <a:noFill/>
                          </a:ln>
                          <a:solidFill>
                            <a:schemeClr val="tx1"/>
                          </a:solidFill>
                          <a:effectLst/>
                          <a:latin typeface="Arial"/>
                          <a:cs typeface="Times New Roman" pitchFamily="18" charset="0"/>
                        </a:rPr>
                        <a:t>á</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dka Džungľa</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Džungľa</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Benzo(a)pyrene</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23</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vysok</a:t>
                      </a:r>
                      <a:r>
                        <a:rPr kumimoji="0" lang="sk-SK" sz="800" b="0" i="0" u="none" strike="noStrike" cap="none" normalizeH="0" baseline="0" smtClean="0">
                          <a:ln>
                            <a:noFill/>
                          </a:ln>
                          <a:solidFill>
                            <a:schemeClr val="tx1"/>
                          </a:solidFill>
                          <a:effectLst/>
                          <a:latin typeface="Arial"/>
                          <a:cs typeface="Times New Roman" pitchFamily="18" charset="0"/>
                        </a:rPr>
                        <a:t>é</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 riziko</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r>
              <a:tr h="134938">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Skl</a:t>
                      </a:r>
                      <a:r>
                        <a:rPr kumimoji="0" lang="sk-SK" sz="800" b="0" i="0" u="none" strike="noStrike" cap="none" normalizeH="0" baseline="0" smtClean="0">
                          <a:ln>
                            <a:noFill/>
                          </a:ln>
                          <a:solidFill>
                            <a:schemeClr val="tx1"/>
                          </a:solidFill>
                          <a:effectLst/>
                          <a:latin typeface="Arial"/>
                          <a:cs typeface="Times New Roman" pitchFamily="18" charset="0"/>
                        </a:rPr>
                        <a:t>á</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dka S</a:t>
                      </a:r>
                      <a:r>
                        <a:rPr kumimoji="0" lang="sk-SK" sz="800" b="0" i="0" u="none" strike="noStrike" cap="none" normalizeH="0" baseline="0" smtClean="0">
                          <a:ln>
                            <a:noFill/>
                          </a:ln>
                          <a:solidFill>
                            <a:schemeClr val="tx1"/>
                          </a:solidFill>
                          <a:effectLst/>
                          <a:latin typeface="Arial"/>
                          <a:cs typeface="Times New Roman" pitchFamily="18" charset="0"/>
                        </a:rPr>
                        <a:t>í</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dlisko Ťahanovce</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S</a:t>
                      </a:r>
                      <a:r>
                        <a:rPr kumimoji="0" lang="sk-SK" sz="800" b="0" i="0" u="none" strike="noStrike" cap="none" normalizeH="0" baseline="0" smtClean="0">
                          <a:ln>
                            <a:noFill/>
                          </a:ln>
                          <a:solidFill>
                            <a:schemeClr val="tx1"/>
                          </a:solidFill>
                          <a:effectLst/>
                          <a:latin typeface="Arial"/>
                          <a:cs typeface="Times New Roman" pitchFamily="18" charset="0"/>
                        </a:rPr>
                        <a:t>í</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dlisko Ťahanovce</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Benzo(a)pyrene</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23</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vysok</a:t>
                      </a:r>
                      <a:r>
                        <a:rPr kumimoji="0" lang="sk-SK" sz="800" b="0" i="0" u="none" strike="noStrike" cap="none" normalizeH="0" baseline="0" smtClean="0">
                          <a:ln>
                            <a:noFill/>
                          </a:ln>
                          <a:solidFill>
                            <a:schemeClr val="tx1"/>
                          </a:solidFill>
                          <a:effectLst/>
                          <a:latin typeface="Arial"/>
                          <a:cs typeface="Times New Roman" pitchFamily="18" charset="0"/>
                        </a:rPr>
                        <a:t>é</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 riziko</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r>
            </a:tbl>
          </a:graphicData>
        </a:graphic>
      </p:graphicFrame>
      <p:sp>
        <p:nvSpPr>
          <p:cNvPr id="80901" name="Text Box 5"/>
          <p:cNvSpPr txBox="1">
            <a:spLocks noChangeArrowheads="1"/>
          </p:cNvSpPr>
          <p:nvPr/>
        </p:nvSpPr>
        <p:spPr bwMode="auto">
          <a:xfrm>
            <a:off x="539750" y="1628775"/>
            <a:ext cx="777716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sk-SK" sz="1600" b="1"/>
          </a:p>
        </p:txBody>
      </p:sp>
      <p:sp>
        <p:nvSpPr>
          <p:cNvPr id="86460" name="Text Box 1468"/>
          <p:cNvSpPr txBox="1">
            <a:spLocks noChangeArrowheads="1"/>
          </p:cNvSpPr>
          <p:nvPr/>
        </p:nvSpPr>
        <p:spPr bwMode="auto">
          <a:xfrm>
            <a:off x="611188" y="1412875"/>
            <a:ext cx="7632700" cy="85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sk-SK" sz="1400" b="1" dirty="0"/>
              <a:t>Návrh priority riešenia opatrení pre významné </a:t>
            </a:r>
            <a:r>
              <a:rPr lang="sk-SK" sz="1400" b="1" dirty="0" smtClean="0"/>
              <a:t>potenciálne bodové zdroje </a:t>
            </a:r>
            <a:r>
              <a:rPr lang="sk-SK" sz="1400" b="1" dirty="0"/>
              <a:t>znečistenia podzemných vôd </a:t>
            </a:r>
            <a:r>
              <a:rPr lang="sk-SK" sz="1400" b="1" dirty="0" smtClean="0"/>
              <a:t>(KV </a:t>
            </a:r>
            <a:r>
              <a:rPr lang="sk-SK" sz="1400" b="1" dirty="0" err="1" smtClean="0"/>
              <a:t>Enviro</a:t>
            </a:r>
            <a:r>
              <a:rPr lang="sk-SK" sz="1400" b="1" dirty="0" smtClean="0"/>
              <a:t>)</a:t>
            </a:r>
            <a:r>
              <a:rPr lang="sk-SK" dirty="0" smtClean="0"/>
              <a:t> </a:t>
            </a:r>
            <a:r>
              <a:rPr lang="sk-SK" sz="1400" b="1" dirty="0"/>
              <a:t>v kvartérnom útvare SK1001200P Útvar </a:t>
            </a:r>
            <a:r>
              <a:rPr lang="sk-SK" sz="1400" b="1" dirty="0" err="1"/>
              <a:t>medzizrnových</a:t>
            </a:r>
            <a:r>
              <a:rPr lang="sk-SK" sz="1400" b="1" dirty="0"/>
              <a:t> podzemných vôd kvartérnych náplavov oblasti povodia Hornád</a:t>
            </a:r>
            <a:r>
              <a:rPr lang="sk-SK" dirty="0"/>
              <a:t> </a:t>
            </a:r>
          </a:p>
        </p:txBody>
      </p:sp>
      <p:graphicFrame>
        <p:nvGraphicFramePr>
          <p:cNvPr id="118579" name="Group 3891"/>
          <p:cNvGraphicFramePr>
            <a:graphicFrameLocks noGrp="1"/>
          </p:cNvGraphicFramePr>
          <p:nvPr>
            <p:ph sz="quarter" idx="4"/>
          </p:nvPr>
        </p:nvGraphicFramePr>
        <p:xfrm>
          <a:off x="684213" y="3886200"/>
          <a:ext cx="7632700" cy="982664"/>
        </p:xfrm>
        <a:graphic>
          <a:graphicData uri="http://schemas.openxmlformats.org/drawingml/2006/table">
            <a:tbl>
              <a:tblPr/>
              <a:tblGrid>
                <a:gridCol w="2647950"/>
                <a:gridCol w="1524000"/>
                <a:gridCol w="1068387"/>
                <a:gridCol w="782638"/>
                <a:gridCol w="1609725"/>
              </a:tblGrid>
              <a:tr h="246063">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KRONOSPAN SLOVAKIA s.r.o. PRE</a:t>
                      </a:r>
                      <a:r>
                        <a:rPr kumimoji="0" lang="sk-SK" sz="800" b="0" i="0" u="none" strike="noStrike" cap="none" normalizeH="0" baseline="0" smtClean="0">
                          <a:ln>
                            <a:noFill/>
                          </a:ln>
                          <a:solidFill>
                            <a:schemeClr val="tx1"/>
                          </a:solidFill>
                          <a:effectLst/>
                          <a:latin typeface="Arial"/>
                          <a:cs typeface="Times New Roman" pitchFamily="18" charset="0"/>
                        </a:rPr>
                        <a:t>Š</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OV</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PRE</a:t>
                      </a:r>
                      <a:r>
                        <a:rPr kumimoji="0" lang="sk-SK" sz="800" b="0" i="0" u="none" strike="noStrike" cap="none" normalizeH="0" baseline="0" smtClean="0">
                          <a:ln>
                            <a:noFill/>
                          </a:ln>
                          <a:solidFill>
                            <a:schemeClr val="tx1"/>
                          </a:solidFill>
                          <a:effectLst/>
                          <a:latin typeface="Arial"/>
                          <a:cs typeface="Times New Roman" pitchFamily="18" charset="0"/>
                        </a:rPr>
                        <a:t>Š</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OV</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Phenol</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14</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stredn</a:t>
                      </a:r>
                      <a:r>
                        <a:rPr kumimoji="0" lang="sk-SK" sz="800" b="0" i="0" u="none" strike="noStrike" cap="none" normalizeH="0" baseline="0" smtClean="0">
                          <a:ln>
                            <a:noFill/>
                          </a:ln>
                          <a:solidFill>
                            <a:schemeClr val="tx1"/>
                          </a:solidFill>
                          <a:effectLst/>
                          <a:latin typeface="Arial"/>
                          <a:cs typeface="Times New Roman" pitchFamily="18" charset="0"/>
                        </a:rPr>
                        <a:t>é</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 riziko</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r>
              <a:tr h="246063">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Skl</a:t>
                      </a:r>
                      <a:r>
                        <a:rPr kumimoji="0" lang="sk-SK" sz="800" b="0" i="0" u="none" strike="noStrike" cap="none" normalizeH="0" baseline="0" smtClean="0">
                          <a:ln>
                            <a:noFill/>
                          </a:ln>
                          <a:solidFill>
                            <a:schemeClr val="tx1"/>
                          </a:solidFill>
                          <a:effectLst/>
                          <a:latin typeface="Arial"/>
                          <a:cs typeface="Times New Roman" pitchFamily="18" charset="0"/>
                        </a:rPr>
                        <a:t>á</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dka Kechnec</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Kechnec</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NH4+</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15</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stredn</a:t>
                      </a:r>
                      <a:r>
                        <a:rPr kumimoji="0" lang="sk-SK" sz="800" b="0" i="0" u="none" strike="noStrike" cap="none" normalizeH="0" baseline="0" smtClean="0">
                          <a:ln>
                            <a:noFill/>
                          </a:ln>
                          <a:solidFill>
                            <a:schemeClr val="tx1"/>
                          </a:solidFill>
                          <a:effectLst/>
                          <a:latin typeface="Arial"/>
                          <a:cs typeface="Times New Roman" pitchFamily="18" charset="0"/>
                        </a:rPr>
                        <a:t>é</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 riziko</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r>
              <a:tr h="24447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Skl</a:t>
                      </a:r>
                      <a:r>
                        <a:rPr kumimoji="0" lang="sk-SK" sz="800" b="0" i="0" u="none" strike="noStrike" cap="none" normalizeH="0" baseline="0" smtClean="0">
                          <a:ln>
                            <a:noFill/>
                          </a:ln>
                          <a:solidFill>
                            <a:schemeClr val="tx1"/>
                          </a:solidFill>
                          <a:effectLst/>
                          <a:latin typeface="Arial"/>
                          <a:cs typeface="Times New Roman" pitchFamily="18" charset="0"/>
                        </a:rPr>
                        <a:t>á</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dka Čaňa</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Čaňa</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NH4+</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15</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stredn</a:t>
                      </a:r>
                      <a:r>
                        <a:rPr kumimoji="0" lang="sk-SK" sz="800" b="0" i="0" u="none" strike="noStrike" cap="none" normalizeH="0" baseline="0" smtClean="0">
                          <a:ln>
                            <a:noFill/>
                          </a:ln>
                          <a:solidFill>
                            <a:schemeClr val="tx1"/>
                          </a:solidFill>
                          <a:effectLst/>
                          <a:latin typeface="Arial"/>
                          <a:cs typeface="Times New Roman" pitchFamily="18" charset="0"/>
                        </a:rPr>
                        <a:t>é</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 riziko</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r>
              <a:tr h="246063">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Skl</a:t>
                      </a:r>
                      <a:r>
                        <a:rPr kumimoji="0" lang="sk-SK" sz="800" b="0" i="0" u="none" strike="noStrike" cap="none" normalizeH="0" baseline="0" smtClean="0">
                          <a:ln>
                            <a:noFill/>
                          </a:ln>
                          <a:solidFill>
                            <a:schemeClr val="tx1"/>
                          </a:solidFill>
                          <a:effectLst/>
                          <a:latin typeface="Arial"/>
                          <a:cs typeface="Times New Roman" pitchFamily="18" charset="0"/>
                        </a:rPr>
                        <a:t>á</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dka Dvorn</a:t>
                      </a:r>
                      <a:r>
                        <a:rPr kumimoji="0" lang="sk-SK" sz="800" b="0" i="0" u="none" strike="noStrike" cap="none" normalizeH="0" baseline="0" smtClean="0">
                          <a:ln>
                            <a:noFill/>
                          </a:ln>
                          <a:solidFill>
                            <a:schemeClr val="tx1"/>
                          </a:solidFill>
                          <a:effectLst/>
                          <a:latin typeface="Arial"/>
                          <a:cs typeface="Times New Roman" pitchFamily="18" charset="0"/>
                        </a:rPr>
                        <a:t>í</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ky - Včel</a:t>
                      </a:r>
                      <a:r>
                        <a:rPr kumimoji="0" lang="sk-SK" sz="800" b="0" i="0" u="none" strike="noStrike" cap="none" normalizeH="0" baseline="0" smtClean="0">
                          <a:ln>
                            <a:noFill/>
                          </a:ln>
                          <a:solidFill>
                            <a:schemeClr val="tx1"/>
                          </a:solidFill>
                          <a:effectLst/>
                          <a:latin typeface="Arial"/>
                          <a:cs typeface="Times New Roman" pitchFamily="18" charset="0"/>
                        </a:rPr>
                        <a:t>á</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re</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Dvorn</a:t>
                      </a:r>
                      <a:r>
                        <a:rPr kumimoji="0" lang="sk-SK" sz="800" b="0" i="0" u="none" strike="noStrike" cap="none" normalizeH="0" baseline="0" smtClean="0">
                          <a:ln>
                            <a:noFill/>
                          </a:ln>
                          <a:solidFill>
                            <a:schemeClr val="tx1"/>
                          </a:solidFill>
                          <a:effectLst/>
                          <a:latin typeface="Arial"/>
                          <a:cs typeface="Times New Roman" pitchFamily="18" charset="0"/>
                        </a:rPr>
                        <a:t>í</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ky - Včel</a:t>
                      </a:r>
                      <a:r>
                        <a:rPr kumimoji="0" lang="sk-SK" sz="800" b="0" i="0" u="none" strike="noStrike" cap="none" normalizeH="0" baseline="0" smtClean="0">
                          <a:ln>
                            <a:noFill/>
                          </a:ln>
                          <a:solidFill>
                            <a:schemeClr val="tx1"/>
                          </a:solidFill>
                          <a:effectLst/>
                          <a:latin typeface="Arial"/>
                          <a:cs typeface="Times New Roman" pitchFamily="18" charset="0"/>
                        </a:rPr>
                        <a:t>á</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re</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NH4+</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15</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stredn</a:t>
                      </a:r>
                      <a:r>
                        <a:rPr kumimoji="0" lang="sk-SK" sz="800" b="0" i="0" u="none" strike="noStrike" cap="none" normalizeH="0" baseline="0" smtClean="0">
                          <a:ln>
                            <a:noFill/>
                          </a:ln>
                          <a:solidFill>
                            <a:schemeClr val="tx1"/>
                          </a:solidFill>
                          <a:effectLst/>
                          <a:latin typeface="Arial"/>
                          <a:cs typeface="Times New Roman" pitchFamily="18" charset="0"/>
                        </a:rPr>
                        <a:t>é</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 riziko</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r>
            </a:tbl>
          </a:graphicData>
        </a:graphic>
      </p:graphicFrame>
      <p:graphicFrame>
        <p:nvGraphicFramePr>
          <p:cNvPr id="118707" name="Group 4019"/>
          <p:cNvGraphicFramePr>
            <a:graphicFrameLocks noGrp="1"/>
          </p:cNvGraphicFramePr>
          <p:nvPr>
            <p:ph sz="quarter" idx="2"/>
          </p:nvPr>
        </p:nvGraphicFramePr>
        <p:xfrm>
          <a:off x="684213" y="4868863"/>
          <a:ext cx="7629525" cy="1223964"/>
        </p:xfrm>
        <a:graphic>
          <a:graphicData uri="http://schemas.openxmlformats.org/drawingml/2006/table">
            <a:tbl>
              <a:tblPr/>
              <a:tblGrid>
                <a:gridCol w="2647950"/>
                <a:gridCol w="1522412"/>
                <a:gridCol w="1068388"/>
                <a:gridCol w="782637"/>
                <a:gridCol w="1608138"/>
              </a:tblGrid>
              <a:tr h="30638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ČS PH OMV DUKLIANSKA UL. PRE</a:t>
                      </a:r>
                      <a:r>
                        <a:rPr kumimoji="0" lang="sk-SK" sz="800" b="0" i="0" u="none" strike="noStrike" cap="none" normalizeH="0" baseline="0" smtClean="0">
                          <a:ln>
                            <a:noFill/>
                          </a:ln>
                          <a:solidFill>
                            <a:schemeClr val="tx1"/>
                          </a:solidFill>
                          <a:effectLst/>
                          <a:latin typeface="Arial"/>
                          <a:cs typeface="Times New Roman" pitchFamily="18" charset="0"/>
                        </a:rPr>
                        <a:t>Š</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OV</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PRE</a:t>
                      </a:r>
                      <a:r>
                        <a:rPr kumimoji="0" lang="sk-SK" sz="800" b="0" i="0" u="none" strike="noStrike" cap="none" normalizeH="0" baseline="0" smtClean="0">
                          <a:ln>
                            <a:noFill/>
                          </a:ln>
                          <a:solidFill>
                            <a:schemeClr val="tx1"/>
                          </a:solidFill>
                          <a:effectLst/>
                          <a:latin typeface="Arial"/>
                          <a:cs typeface="Times New Roman" pitchFamily="18" charset="0"/>
                        </a:rPr>
                        <a:t>Š</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OV</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benzine</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12</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n</a:t>
                      </a:r>
                      <a:r>
                        <a:rPr kumimoji="0" lang="sk-SK" sz="800" b="0" i="0" u="none" strike="noStrike" cap="none" normalizeH="0" baseline="0" smtClean="0">
                          <a:ln>
                            <a:noFill/>
                          </a:ln>
                          <a:solidFill>
                            <a:schemeClr val="tx1"/>
                          </a:solidFill>
                          <a:effectLst/>
                          <a:latin typeface="Arial"/>
                          <a:cs typeface="Times New Roman" pitchFamily="18" charset="0"/>
                        </a:rPr>
                        <a:t>í</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zke riziko</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30638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Pivovar </a:t>
                      </a:r>
                      <a:r>
                        <a:rPr kumimoji="0" lang="sk-SK" sz="800" b="0" i="0" u="none" strike="noStrike" cap="none" normalizeH="0" baseline="0" smtClean="0">
                          <a:ln>
                            <a:noFill/>
                          </a:ln>
                          <a:solidFill>
                            <a:schemeClr val="tx1"/>
                          </a:solidFill>
                          <a:effectLst/>
                          <a:latin typeface="Arial"/>
                          <a:cs typeface="Times New Roman" pitchFamily="18" charset="0"/>
                        </a:rPr>
                        <a:t>Š</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ARI</a:t>
                      </a:r>
                      <a:r>
                        <a:rPr kumimoji="0" lang="sk-SK" sz="800" b="0" i="0" u="none" strike="noStrike" cap="none" normalizeH="0" baseline="0" smtClean="0">
                          <a:ln>
                            <a:noFill/>
                          </a:ln>
                          <a:solidFill>
                            <a:schemeClr val="tx1"/>
                          </a:solidFill>
                          <a:effectLst/>
                          <a:latin typeface="Arial"/>
                          <a:cs typeface="Times New Roman" pitchFamily="18" charset="0"/>
                        </a:rPr>
                        <a:t>Š</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 a.s. - ČOV</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Veľký </a:t>
                      </a:r>
                      <a:r>
                        <a:rPr kumimoji="0" lang="sk-SK" sz="800" b="0" i="0" u="none" strike="noStrike" cap="none" normalizeH="0" baseline="0" smtClean="0">
                          <a:ln>
                            <a:noFill/>
                          </a:ln>
                          <a:solidFill>
                            <a:schemeClr val="tx1"/>
                          </a:solidFill>
                          <a:effectLst/>
                          <a:latin typeface="Arial"/>
                          <a:cs typeface="Times New Roman" pitchFamily="18" charset="0"/>
                        </a:rPr>
                        <a:t>Š</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ari</a:t>
                      </a:r>
                      <a:r>
                        <a:rPr kumimoji="0" lang="sk-SK" sz="800" b="0" i="0" u="none" strike="noStrike" cap="none" normalizeH="0" baseline="0" smtClean="0">
                          <a:ln>
                            <a:noFill/>
                          </a:ln>
                          <a:solidFill>
                            <a:schemeClr val="tx1"/>
                          </a:solidFill>
                          <a:effectLst/>
                          <a:latin typeface="Arial"/>
                          <a:cs typeface="Times New Roman" pitchFamily="18" charset="0"/>
                        </a:rPr>
                        <a:t>š</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NaOH</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12</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n</a:t>
                      </a:r>
                      <a:r>
                        <a:rPr kumimoji="0" lang="sk-SK" sz="800" b="0" i="0" u="none" strike="noStrike" cap="none" normalizeH="0" baseline="0" smtClean="0">
                          <a:ln>
                            <a:noFill/>
                          </a:ln>
                          <a:solidFill>
                            <a:schemeClr val="tx1"/>
                          </a:solidFill>
                          <a:effectLst/>
                          <a:latin typeface="Arial"/>
                          <a:cs typeface="Times New Roman" pitchFamily="18" charset="0"/>
                        </a:rPr>
                        <a:t>í</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zke riziko</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30480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PD KAPU</a:t>
                      </a:r>
                      <a:r>
                        <a:rPr kumimoji="0" lang="sk-SK" sz="800" b="0" i="0" u="none" strike="noStrike" cap="none" normalizeH="0" baseline="0" smtClean="0">
                          <a:ln>
                            <a:noFill/>
                          </a:ln>
                          <a:solidFill>
                            <a:schemeClr val="tx1"/>
                          </a:solidFill>
                          <a:effectLst/>
                          <a:latin typeface="Arial"/>
                          <a:cs typeface="Times New Roman" pitchFamily="18" charset="0"/>
                        </a:rPr>
                        <a:t>Š</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ANY, BIT</a:t>
                      </a:r>
                      <a:r>
                        <a:rPr kumimoji="0" lang="sk-SK" sz="800" b="0" i="0" u="none" strike="noStrike" cap="none" normalizeH="0" baseline="0" smtClean="0">
                          <a:ln>
                            <a:noFill/>
                          </a:ln>
                          <a:solidFill>
                            <a:schemeClr val="tx1"/>
                          </a:solidFill>
                          <a:effectLst/>
                          <a:latin typeface="Arial"/>
                          <a:cs typeface="Times New Roman" pitchFamily="18" charset="0"/>
                        </a:rPr>
                        <a:t>Ú</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NOK</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KAPU</a:t>
                      </a:r>
                      <a:r>
                        <a:rPr kumimoji="0" lang="sk-SK" sz="800" b="0" i="0" u="none" strike="noStrike" cap="none" normalizeH="0" baseline="0" smtClean="0">
                          <a:ln>
                            <a:noFill/>
                          </a:ln>
                          <a:solidFill>
                            <a:schemeClr val="tx1"/>
                          </a:solidFill>
                          <a:effectLst/>
                          <a:latin typeface="Arial"/>
                          <a:cs typeface="Times New Roman" pitchFamily="18" charset="0"/>
                        </a:rPr>
                        <a:t>Š</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ANY</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Formaldehyde</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12</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n</a:t>
                      </a:r>
                      <a:r>
                        <a:rPr kumimoji="0" lang="sk-SK" sz="800" b="0" i="0" u="none" strike="noStrike" cap="none" normalizeH="0" baseline="0" smtClean="0">
                          <a:ln>
                            <a:noFill/>
                          </a:ln>
                          <a:solidFill>
                            <a:schemeClr val="tx1"/>
                          </a:solidFill>
                          <a:effectLst/>
                          <a:latin typeface="Arial"/>
                          <a:cs typeface="Times New Roman" pitchFamily="18" charset="0"/>
                        </a:rPr>
                        <a:t>í</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zke riziko</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30638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SLOVNAFT BENZINOL KAPU</a:t>
                      </a:r>
                      <a:r>
                        <a:rPr kumimoji="0" lang="sk-SK" sz="800" b="0" i="0" u="none" strike="noStrike" cap="none" normalizeH="0" baseline="0" smtClean="0">
                          <a:ln>
                            <a:noFill/>
                          </a:ln>
                          <a:solidFill>
                            <a:schemeClr val="tx1"/>
                          </a:solidFill>
                          <a:effectLst/>
                          <a:latin typeface="Arial"/>
                          <a:cs typeface="Times New Roman" pitchFamily="18" charset="0"/>
                        </a:rPr>
                        <a:t>Š</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ANY</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KAPU</a:t>
                      </a:r>
                      <a:r>
                        <a:rPr kumimoji="0" lang="sk-SK" sz="800" b="0" i="0" u="none" strike="noStrike" cap="none" normalizeH="0" baseline="0" smtClean="0">
                          <a:ln>
                            <a:noFill/>
                          </a:ln>
                          <a:solidFill>
                            <a:schemeClr val="tx1"/>
                          </a:solidFill>
                          <a:effectLst/>
                          <a:latin typeface="Arial"/>
                          <a:cs typeface="Times New Roman" pitchFamily="18" charset="0"/>
                        </a:rPr>
                        <a:t>Š</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ANY</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benzine</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12</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n</a:t>
                      </a:r>
                      <a:r>
                        <a:rPr kumimoji="0" lang="sk-SK" sz="800" b="0" i="0" u="none" strike="noStrike" cap="none" normalizeH="0" baseline="0" smtClean="0">
                          <a:ln>
                            <a:noFill/>
                          </a:ln>
                          <a:solidFill>
                            <a:schemeClr val="tx1"/>
                          </a:solidFill>
                          <a:effectLst/>
                          <a:latin typeface="Arial"/>
                          <a:cs typeface="Times New Roman" pitchFamily="18" charset="0"/>
                        </a:rPr>
                        <a:t>í</a:t>
                      </a:r>
                      <a:r>
                        <a:rPr kumimoji="0" lang="sk-SK" sz="800" b="0" i="0" u="none" strike="noStrike" cap="none" normalizeH="0" baseline="0" smtClean="0">
                          <a:ln>
                            <a:noFill/>
                          </a:ln>
                          <a:solidFill>
                            <a:schemeClr val="tx1"/>
                          </a:solidFill>
                          <a:effectLst/>
                          <a:latin typeface="Times New Roman" pitchFamily="18" charset="0"/>
                          <a:cs typeface="Times New Roman" pitchFamily="18" charset="0"/>
                        </a:rPr>
                        <a:t>zke riziko</a:t>
                      </a:r>
                      <a:endParaRPr kumimoji="0" lang="sk-SK"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bl>
          </a:graphicData>
        </a:graphic>
      </p:graphicFrame>
    </p:spTree>
    <p:extLst>
      <p:ext uri="{BB962C8B-B14F-4D97-AF65-F5344CB8AC3E}">
        <p14:creationId xmlns:p14="http://schemas.microsoft.com/office/powerpoint/2010/main" xmlns="" val="2193203577"/>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80898"/>
                                        </p:tgtEl>
                                        <p:attrNameLst>
                                          <p:attrName>style.visibility</p:attrName>
                                        </p:attrNameLst>
                                      </p:cBhvr>
                                      <p:to>
                                        <p:strVal val="visible"/>
                                      </p:to>
                                    </p:set>
                                    <p:animEffect transition="in" filter="fade">
                                      <p:cBhvr>
                                        <p:cTn id="7" dur="768" decel="100000"/>
                                        <p:tgtEl>
                                          <p:spTgt spid="80898"/>
                                        </p:tgtEl>
                                      </p:cBhvr>
                                    </p:animEffect>
                                    <p:animScale>
                                      <p:cBhvr>
                                        <p:cTn id="8" dur="768" decel="100000"/>
                                        <p:tgtEl>
                                          <p:spTgt spid="80898"/>
                                        </p:tgtEl>
                                      </p:cBhvr>
                                      <p:from x="10000" y="10000"/>
                                      <p:to x="200000" y="450000"/>
                                    </p:animScale>
                                    <p:animScale>
                                      <p:cBhvr>
                                        <p:cTn id="9" dur="1230" accel="100000" fill="hold">
                                          <p:stCondLst>
                                            <p:cond delay="768"/>
                                          </p:stCondLst>
                                        </p:cTn>
                                        <p:tgtEl>
                                          <p:spTgt spid="80898"/>
                                        </p:tgtEl>
                                      </p:cBhvr>
                                      <p:from x="200000" y="450000"/>
                                      <p:to x="100000" y="100000"/>
                                    </p:animScale>
                                    <p:set>
                                      <p:cBhvr>
                                        <p:cTn id="10" dur="768" fill="hold"/>
                                        <p:tgtEl>
                                          <p:spTgt spid="80898"/>
                                        </p:tgtEl>
                                        <p:attrNameLst>
                                          <p:attrName>ppt_x</p:attrName>
                                        </p:attrNameLst>
                                      </p:cBhvr>
                                      <p:to>
                                        <p:strVal val="(0.5)"/>
                                      </p:to>
                                    </p:set>
                                    <p:anim from="(0.5)" to="(#ppt_x)" calcmode="lin" valueType="num">
                                      <p:cBhvr>
                                        <p:cTn id="11" dur="1230" accel="100000" fill="hold">
                                          <p:stCondLst>
                                            <p:cond delay="768"/>
                                          </p:stCondLst>
                                        </p:cTn>
                                        <p:tgtEl>
                                          <p:spTgt spid="80898"/>
                                        </p:tgtEl>
                                        <p:attrNameLst>
                                          <p:attrName>ppt_x</p:attrName>
                                        </p:attrNameLst>
                                      </p:cBhvr>
                                    </p:anim>
                                    <p:set>
                                      <p:cBhvr>
                                        <p:cTn id="12" dur="768" fill="hold"/>
                                        <p:tgtEl>
                                          <p:spTgt spid="80898"/>
                                        </p:tgtEl>
                                        <p:attrNameLst>
                                          <p:attrName>ppt_y</p:attrName>
                                        </p:attrNameLst>
                                      </p:cBhvr>
                                      <p:to>
                                        <p:strVal val="(#ppt_y+0.4)"/>
                                      </p:to>
                                    </p:set>
                                    <p:anim from="(#ppt_y+0.4)" to="(#ppt_y)" calcmode="lin" valueType="num">
                                      <p:cBhvr>
                                        <p:cTn id="13" dur="1230" accel="100000" fill="hold">
                                          <p:stCondLst>
                                            <p:cond delay="768"/>
                                          </p:stCondLst>
                                        </p:cTn>
                                        <p:tgtEl>
                                          <p:spTgt spid="8089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sk-SK" dirty="0" smtClean="0"/>
              <a:t>  </a:t>
            </a:r>
            <a:br>
              <a:rPr lang="sk-SK" dirty="0" smtClean="0"/>
            </a:br>
            <a:r>
              <a:rPr lang="sk-SK" sz="3600" dirty="0" smtClean="0">
                <a:solidFill>
                  <a:srgbClr val="0060A8"/>
                </a:solidFill>
              </a:rPr>
              <a:t>Mimoriadne zhoršenie kvality vôd</a:t>
            </a:r>
            <a:endParaRPr lang="sk-SK" dirty="0" smtClean="0">
              <a:solidFill>
                <a:srgbClr val="0060A8"/>
              </a:solidFill>
            </a:endParaRPr>
          </a:p>
        </p:txBody>
      </p:sp>
      <p:sp>
        <p:nvSpPr>
          <p:cNvPr id="8195" name="Rectangle 3"/>
          <p:cNvSpPr>
            <a:spLocks noGrp="1" noChangeArrowheads="1"/>
          </p:cNvSpPr>
          <p:nvPr>
            <p:ph type="body" idx="1"/>
          </p:nvPr>
        </p:nvSpPr>
        <p:spPr>
          <a:xfrm>
            <a:off x="685800" y="1828800"/>
            <a:ext cx="7696200" cy="4624388"/>
          </a:xfrm>
        </p:spPr>
        <p:txBody>
          <a:bodyPr/>
          <a:lstStyle/>
          <a:p>
            <a:pPr eaLnBrk="1" hangingPunct="1">
              <a:lnSpc>
                <a:spcPct val="90000"/>
              </a:lnSpc>
              <a:buFont typeface="Wingdings" pitchFamily="2" charset="2"/>
              <a:buChar char="Ø"/>
            </a:pPr>
            <a:r>
              <a:rPr lang="sk-SK" sz="2000" dirty="0" smtClean="0"/>
              <a:t>Je dôsledkom úmyselnej alebo neúmyselnej ľudskej činnosti pri nakladaní s nebezpečnými látkami alebo odpadovými vodami. </a:t>
            </a:r>
          </a:p>
          <a:p>
            <a:pPr eaLnBrk="1" hangingPunct="1">
              <a:lnSpc>
                <a:spcPct val="90000"/>
              </a:lnSpc>
              <a:buFont typeface="Wingdings" pitchFamily="2" charset="2"/>
              <a:buChar char="Ø"/>
            </a:pPr>
            <a:r>
              <a:rPr lang="sk-SK" sz="2000" dirty="0" smtClean="0"/>
              <a:t>Mimoriadne zhoršenie kvality vôd spôsobuje vodohospodárom problémy vo využívaní podzemných a povrchových vôd a môže mať vplyv na stav vodných útvarov. </a:t>
            </a:r>
          </a:p>
          <a:p>
            <a:pPr eaLnBrk="1" hangingPunct="1">
              <a:lnSpc>
                <a:spcPct val="90000"/>
              </a:lnSpc>
              <a:buFont typeface="Wingdings" pitchFamily="2" charset="2"/>
              <a:buChar char="Ø"/>
            </a:pPr>
            <a:r>
              <a:rPr lang="sk-SK" sz="2000" dirty="0" smtClean="0"/>
              <a:t>Zvlášť závažný je tento problém v prípade hraničných útvarov povrchových a podzemných vôd, kde sa zhoršenie kvality môže dotknúť aj susediace krajiny. </a:t>
            </a:r>
          </a:p>
          <a:p>
            <a:pPr eaLnBrk="1" hangingPunct="1">
              <a:lnSpc>
                <a:spcPct val="90000"/>
              </a:lnSpc>
              <a:buFont typeface="Wingdings" pitchFamily="2" charset="2"/>
              <a:buChar char="Ø"/>
            </a:pPr>
            <a:r>
              <a:rPr lang="sk-SK" sz="2000" dirty="0" smtClean="0"/>
              <a:t>Preto je tejto problematike venovaná pozornosť v legislatívnej oblasti a oblasti technických riešení a opatrení nielen na národnej úrovni, ale aj na úrovni EÚ.</a:t>
            </a:r>
          </a:p>
        </p:txBody>
      </p:sp>
      <p:sp>
        <p:nvSpPr>
          <p:cNvPr id="2" name="Obdĺžnik 1"/>
          <p:cNvSpPr/>
          <p:nvPr/>
        </p:nvSpPr>
        <p:spPr>
          <a:xfrm>
            <a:off x="179512" y="260648"/>
            <a:ext cx="8902828" cy="646331"/>
          </a:xfrm>
          <a:prstGeom prst="rect">
            <a:avLst/>
          </a:prstGeom>
        </p:spPr>
        <p:txBody>
          <a:bodyPr wrap="square">
            <a:spAutoFit/>
          </a:bodyPr>
          <a:lstStyle/>
          <a:p>
            <a:r>
              <a:rPr lang="sk-SK" sz="3600" dirty="0" smtClean="0">
                <a:solidFill>
                  <a:schemeClr val="bg1"/>
                </a:solidFill>
                <a:latin typeface="+mj-lt"/>
              </a:rPr>
              <a:t>OHROZENIE - havarijné </a:t>
            </a:r>
            <a:r>
              <a:rPr lang="sk-SK" sz="3600" dirty="0">
                <a:solidFill>
                  <a:schemeClr val="bg1"/>
                </a:solidFill>
                <a:latin typeface="+mj-lt"/>
              </a:rPr>
              <a:t>zhoršenie kvality vôd</a:t>
            </a:r>
          </a:p>
        </p:txBody>
      </p:sp>
    </p:spTree>
    <p:extLst>
      <p:ext uri="{BB962C8B-B14F-4D97-AF65-F5344CB8AC3E}">
        <p14:creationId xmlns:p14="http://schemas.microsoft.com/office/powerpoint/2010/main" xmlns="" val="34684995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p:cNvSpPr>
            <a:spLocks noGrp="1"/>
          </p:cNvSpPr>
          <p:nvPr>
            <p:ph type="title"/>
          </p:nvPr>
        </p:nvSpPr>
        <p:spPr/>
        <p:txBody>
          <a:bodyPr/>
          <a:lstStyle/>
          <a:p>
            <a:r>
              <a:rPr lang="sk-SK" sz="3200" b="1" i="1" dirty="0" smtClean="0">
                <a:solidFill>
                  <a:schemeClr val="bg1"/>
                </a:solidFill>
              </a:rPr>
              <a:t>Mimoriadne zhoršenie kvality vôd                 </a:t>
            </a:r>
            <a:r>
              <a:rPr lang="sk-SK" sz="3200" b="1" i="1" dirty="0" smtClean="0">
                <a:solidFill>
                  <a:srgbClr val="0060A8"/>
                </a:solidFill>
              </a:rPr>
              <a:t>alebo mimoriadne ohrozenie kvality vôd </a:t>
            </a:r>
            <a:endParaRPr lang="sk-SK" sz="3200" dirty="0" smtClean="0">
              <a:solidFill>
                <a:srgbClr val="0060A8"/>
              </a:solidFill>
            </a:endParaRPr>
          </a:p>
        </p:txBody>
      </p:sp>
      <p:sp>
        <p:nvSpPr>
          <p:cNvPr id="3" name="Zástupný symbol obsahu 2"/>
          <p:cNvSpPr>
            <a:spLocks noGrp="1"/>
          </p:cNvSpPr>
          <p:nvPr>
            <p:ph idx="1"/>
          </p:nvPr>
        </p:nvSpPr>
        <p:spPr>
          <a:xfrm>
            <a:off x="685800" y="1484784"/>
            <a:ext cx="7990656" cy="5112568"/>
          </a:xfrm>
        </p:spPr>
        <p:txBody>
          <a:bodyPr/>
          <a:lstStyle/>
          <a:p>
            <a:pPr marL="0" indent="0">
              <a:buFontTx/>
              <a:buNone/>
              <a:defRPr/>
            </a:pPr>
            <a:r>
              <a:rPr lang="sk-SK" sz="2000" b="1" i="1" dirty="0">
                <a:solidFill>
                  <a:srgbClr val="FF0000"/>
                </a:solidFill>
              </a:rPr>
              <a:t>Je dôsledkom úmyselnej alebo neúmyselnej ľudskej činnosti pri nakladaní s nebezpečnými látkami alebo odpadovými vodami</a:t>
            </a:r>
            <a:r>
              <a:rPr lang="sk-SK" sz="2000" b="1" i="1" dirty="0"/>
              <a:t>. </a:t>
            </a:r>
          </a:p>
          <a:p>
            <a:pPr marL="0" indent="0">
              <a:buFontTx/>
              <a:buNone/>
              <a:defRPr/>
            </a:pPr>
            <a:endParaRPr lang="sk-SK" sz="2000" b="1" i="1" dirty="0" smtClean="0"/>
          </a:p>
          <a:p>
            <a:pPr marL="0" indent="0">
              <a:buFontTx/>
              <a:buNone/>
              <a:defRPr/>
            </a:pPr>
            <a:r>
              <a:rPr lang="sk-SK" sz="2000" b="1" i="1" dirty="0" smtClean="0"/>
              <a:t>Prejavuje </a:t>
            </a:r>
            <a:r>
              <a:rPr lang="sk-SK" sz="2000" b="1" i="1" dirty="0"/>
              <a:t>najmä:</a:t>
            </a:r>
            <a:endParaRPr lang="sk-SK" sz="2000" dirty="0"/>
          </a:p>
          <a:p>
            <a:pPr>
              <a:defRPr/>
            </a:pPr>
            <a:r>
              <a:rPr lang="sk-SK" sz="2000" dirty="0"/>
              <a:t> </a:t>
            </a:r>
            <a:r>
              <a:rPr lang="sk-SK" sz="2000" b="1" i="1" dirty="0" smtClean="0"/>
              <a:t>nezvyčajným </a:t>
            </a:r>
            <a:r>
              <a:rPr lang="sk-SK" sz="2000" b="1" i="1" dirty="0"/>
              <a:t>zafarbením vody,</a:t>
            </a:r>
            <a:endParaRPr lang="sk-SK" sz="2000" dirty="0"/>
          </a:p>
          <a:p>
            <a:pPr>
              <a:defRPr/>
            </a:pPr>
            <a:r>
              <a:rPr lang="sk-SK" sz="2000" b="1" i="1" dirty="0" smtClean="0"/>
              <a:t>nezvyčajným </a:t>
            </a:r>
            <a:r>
              <a:rPr lang="sk-SK" sz="2000" b="1" i="1" dirty="0"/>
              <a:t>zápachom vody,</a:t>
            </a:r>
            <a:endParaRPr lang="sk-SK" sz="2000" dirty="0"/>
          </a:p>
          <a:p>
            <a:pPr>
              <a:defRPr/>
            </a:pPr>
            <a:r>
              <a:rPr lang="sk-SK" sz="2000" b="1" i="1" dirty="0" smtClean="0"/>
              <a:t>výskytom </a:t>
            </a:r>
            <a:r>
              <a:rPr lang="sk-SK" sz="2000" b="1" i="1" dirty="0"/>
              <a:t>tukového povlaku na vode,</a:t>
            </a:r>
            <a:endParaRPr lang="sk-SK" sz="2000" dirty="0"/>
          </a:p>
          <a:p>
            <a:pPr>
              <a:defRPr/>
            </a:pPr>
            <a:r>
              <a:rPr lang="sk-SK" sz="2000" b="1" i="1" dirty="0" smtClean="0"/>
              <a:t>ropnými </a:t>
            </a:r>
            <a:r>
              <a:rPr lang="sk-SK" sz="2000" b="1" i="1" dirty="0"/>
              <a:t>škvrnami na vode,</a:t>
            </a:r>
            <a:endParaRPr lang="sk-SK" sz="2000" dirty="0"/>
          </a:p>
          <a:p>
            <a:pPr>
              <a:defRPr/>
            </a:pPr>
            <a:r>
              <a:rPr lang="sk-SK" sz="2000" b="1" i="1" dirty="0" smtClean="0"/>
              <a:t>plávajúcimi </a:t>
            </a:r>
            <a:r>
              <a:rPr lang="sk-SK" sz="2000" b="1" i="1" dirty="0"/>
              <a:t>látkami s tvorbou usadenín alebo peny na vode,</a:t>
            </a:r>
            <a:endParaRPr lang="sk-SK" sz="2000" dirty="0"/>
          </a:p>
          <a:p>
            <a:pPr>
              <a:defRPr/>
            </a:pPr>
            <a:r>
              <a:rPr lang="sk-SK" sz="2000" b="1" i="1" dirty="0" smtClean="0"/>
              <a:t>uhynutými </a:t>
            </a:r>
            <a:r>
              <a:rPr lang="sk-SK" sz="2000" b="1" i="1" dirty="0"/>
              <a:t>rybami vo vode alebo, neprirodzeným správaním sa rýb vo vode,</a:t>
            </a:r>
            <a:endParaRPr lang="sk-SK" sz="2000" dirty="0"/>
          </a:p>
          <a:p>
            <a:pPr>
              <a:defRPr/>
            </a:pPr>
            <a:r>
              <a:rPr lang="sk-SK" sz="2000" b="1" i="1" dirty="0" smtClean="0"/>
              <a:t>rozliatymi </a:t>
            </a:r>
            <a:r>
              <a:rPr lang="sk-SK" sz="2000" b="1" i="1" dirty="0"/>
              <a:t>ropnými látkami na teréne, rozliatymi alebo rozsypanými chemikáliami na teréne, zakázaným výskytom nebezpečného odpadu v blízkosti toku.</a:t>
            </a:r>
            <a:endParaRPr lang="sk-SK" sz="2000" dirty="0"/>
          </a:p>
          <a:p>
            <a:pPr>
              <a:defRPr/>
            </a:pPr>
            <a:endParaRPr lang="sk-SK" sz="2000" dirty="0"/>
          </a:p>
        </p:txBody>
      </p:sp>
      <p:pic>
        <p:nvPicPr>
          <p:cNvPr id="4" name="Obrázok 3" descr="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32884" y="2276872"/>
            <a:ext cx="3023084"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531174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Obdĺžnik 1"/>
          <p:cNvSpPr>
            <a:spLocks noChangeArrowheads="1"/>
          </p:cNvSpPr>
          <p:nvPr/>
        </p:nvSpPr>
        <p:spPr bwMode="auto">
          <a:xfrm>
            <a:off x="1979613" y="5445125"/>
            <a:ext cx="6408737"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sk-SK" b="1"/>
              <a:t>Zhodnotenie: SIŽP zaevidovala v roku 2012 na území SR 117 hlásení o mimoriadnom zhoršení vôd (MZV), z toho 67 prípadov bolo v povrchových vodách a 50 v podzemných vodách.</a:t>
            </a:r>
            <a:endParaRPr lang="sk-SK"/>
          </a:p>
        </p:txBody>
      </p:sp>
      <p:graphicFrame>
        <p:nvGraphicFramePr>
          <p:cNvPr id="2" name="Tabuľka 1"/>
          <p:cNvGraphicFramePr>
            <a:graphicFrameLocks noGrp="1"/>
          </p:cNvGraphicFramePr>
          <p:nvPr/>
        </p:nvGraphicFramePr>
        <p:xfrm>
          <a:off x="296863" y="1949450"/>
          <a:ext cx="8064500" cy="3324231"/>
        </p:xfrm>
        <a:graphic>
          <a:graphicData uri="http://schemas.openxmlformats.org/drawingml/2006/table">
            <a:tbl>
              <a:tblPr firstRow="1" firstCol="1" bandRow="1">
                <a:tableStyleId>{5C22544A-7EE6-4342-B048-85BDC9FD1C3A}</a:tableStyleId>
              </a:tblPr>
              <a:tblGrid>
                <a:gridCol w="948765"/>
                <a:gridCol w="948765"/>
                <a:gridCol w="1185955"/>
                <a:gridCol w="1185955"/>
                <a:gridCol w="948765"/>
                <a:gridCol w="948765"/>
                <a:gridCol w="948765"/>
                <a:gridCol w="948765"/>
              </a:tblGrid>
              <a:tr h="195543">
                <a:tc rowSpan="3">
                  <a:txBody>
                    <a:bodyPr/>
                    <a:lstStyle/>
                    <a:p>
                      <a:pPr algn="l">
                        <a:spcAft>
                          <a:spcPts val="0"/>
                        </a:spcAft>
                      </a:pPr>
                      <a:r>
                        <a:rPr lang="sk-SK" sz="1200">
                          <a:effectLst/>
                        </a:rPr>
                        <a:t>Rok</a:t>
                      </a:r>
                      <a:endParaRPr lang="sk-SK" sz="1100">
                        <a:effectLst/>
                        <a:latin typeface="Calibri"/>
                        <a:ea typeface="Calibri"/>
                        <a:cs typeface="Times New Roman"/>
                      </a:endParaRPr>
                    </a:p>
                  </a:txBody>
                  <a:tcPr marL="0" marR="0" marT="0" marB="0" anchor="ctr"/>
                </a:tc>
                <a:tc rowSpan="3">
                  <a:txBody>
                    <a:bodyPr/>
                    <a:lstStyle/>
                    <a:p>
                      <a:pPr algn="ctr">
                        <a:spcAft>
                          <a:spcPts val="0"/>
                        </a:spcAft>
                      </a:pPr>
                      <a:r>
                        <a:rPr lang="sk-SK" sz="1200">
                          <a:effectLst/>
                        </a:rPr>
                        <a:t>Počet evidovaných MZV SIŽP</a:t>
                      </a:r>
                      <a:endParaRPr lang="sk-SK" sz="1100">
                        <a:effectLst/>
                        <a:latin typeface="Calibri"/>
                        <a:ea typeface="Calibri"/>
                        <a:cs typeface="Times New Roman"/>
                      </a:endParaRPr>
                    </a:p>
                  </a:txBody>
                  <a:tcPr marL="0" marR="0" marT="0" marB="0" anchor="ctr"/>
                </a:tc>
                <a:tc gridSpan="6">
                  <a:txBody>
                    <a:bodyPr/>
                    <a:lstStyle/>
                    <a:p>
                      <a:pPr algn="ctr">
                        <a:spcAft>
                          <a:spcPts val="0"/>
                        </a:spcAft>
                      </a:pPr>
                      <a:r>
                        <a:rPr lang="sk-SK" sz="1200">
                          <a:effectLst/>
                        </a:rPr>
                        <a:t>Mimoriadne zhoršenie vôd (MZV)</a:t>
                      </a:r>
                      <a:endParaRPr lang="sk-SK" sz="1100">
                        <a:effectLst/>
                        <a:latin typeface="Calibri"/>
                        <a:ea typeface="Calibri"/>
                        <a:cs typeface="Times New Roman"/>
                      </a:endParaRPr>
                    </a:p>
                  </a:txBody>
                  <a:tcPr marL="0" marR="0" marT="0" marB="0" anchor="ct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r>
              <a:tr h="195543">
                <a:tc vMerge="1">
                  <a:txBody>
                    <a:bodyPr/>
                    <a:lstStyle/>
                    <a:p>
                      <a:endParaRPr lang="sk-SK"/>
                    </a:p>
                  </a:txBody>
                  <a:tcPr/>
                </a:tc>
                <a:tc vMerge="1">
                  <a:txBody>
                    <a:bodyPr/>
                    <a:lstStyle/>
                    <a:p>
                      <a:endParaRPr lang="sk-SK"/>
                    </a:p>
                  </a:txBody>
                  <a:tcPr/>
                </a:tc>
                <a:tc gridSpan="3">
                  <a:txBody>
                    <a:bodyPr/>
                    <a:lstStyle/>
                    <a:p>
                      <a:pPr algn="ctr">
                        <a:spcAft>
                          <a:spcPts val="0"/>
                        </a:spcAft>
                      </a:pPr>
                      <a:r>
                        <a:rPr lang="sk-SK" sz="1200">
                          <a:effectLst/>
                        </a:rPr>
                        <a:t>Povrchových</a:t>
                      </a:r>
                      <a:endParaRPr lang="sk-SK" sz="1100">
                        <a:effectLst/>
                        <a:latin typeface="Calibri"/>
                        <a:ea typeface="Calibri"/>
                        <a:cs typeface="Times New Roman"/>
                      </a:endParaRPr>
                    </a:p>
                  </a:txBody>
                  <a:tcPr marL="0" marR="0" marT="0" marB="0" anchor="ctr"/>
                </a:tc>
                <a:tc hMerge="1">
                  <a:txBody>
                    <a:bodyPr/>
                    <a:lstStyle/>
                    <a:p>
                      <a:endParaRPr lang="sk-SK"/>
                    </a:p>
                  </a:txBody>
                  <a:tcPr/>
                </a:tc>
                <a:tc hMerge="1">
                  <a:txBody>
                    <a:bodyPr/>
                    <a:lstStyle/>
                    <a:p>
                      <a:endParaRPr lang="sk-SK"/>
                    </a:p>
                  </a:txBody>
                  <a:tcPr/>
                </a:tc>
                <a:tc gridSpan="3">
                  <a:txBody>
                    <a:bodyPr/>
                    <a:lstStyle/>
                    <a:p>
                      <a:pPr algn="ctr">
                        <a:spcAft>
                          <a:spcPts val="0"/>
                        </a:spcAft>
                      </a:pPr>
                      <a:r>
                        <a:rPr lang="sk-SK" sz="1200">
                          <a:effectLst/>
                        </a:rPr>
                        <a:t>Podzemných</a:t>
                      </a:r>
                      <a:endParaRPr lang="sk-SK" sz="1100">
                        <a:effectLst/>
                        <a:latin typeface="Calibri"/>
                        <a:ea typeface="Calibri"/>
                        <a:cs typeface="Times New Roman"/>
                      </a:endParaRPr>
                    </a:p>
                  </a:txBody>
                  <a:tcPr marL="0" marR="0" marT="0" marB="0" anchor="ctr"/>
                </a:tc>
                <a:tc hMerge="1">
                  <a:txBody>
                    <a:bodyPr/>
                    <a:lstStyle/>
                    <a:p>
                      <a:endParaRPr lang="sk-SK"/>
                    </a:p>
                  </a:txBody>
                  <a:tcPr/>
                </a:tc>
                <a:tc hMerge="1">
                  <a:txBody>
                    <a:bodyPr/>
                    <a:lstStyle/>
                    <a:p>
                      <a:endParaRPr lang="sk-SK"/>
                    </a:p>
                  </a:txBody>
                  <a:tcPr/>
                </a:tc>
              </a:tr>
              <a:tr h="391086">
                <a:tc vMerge="1">
                  <a:txBody>
                    <a:bodyPr/>
                    <a:lstStyle/>
                    <a:p>
                      <a:endParaRPr lang="sk-SK"/>
                    </a:p>
                  </a:txBody>
                  <a:tcPr/>
                </a:tc>
                <a:tc vMerge="1">
                  <a:txBody>
                    <a:bodyPr/>
                    <a:lstStyle/>
                    <a:p>
                      <a:endParaRPr lang="sk-SK"/>
                    </a:p>
                  </a:txBody>
                  <a:tcPr/>
                </a:tc>
                <a:tc>
                  <a:txBody>
                    <a:bodyPr/>
                    <a:lstStyle/>
                    <a:p>
                      <a:pPr algn="ctr">
                        <a:spcAft>
                          <a:spcPts val="0"/>
                        </a:spcAft>
                      </a:pPr>
                      <a:r>
                        <a:rPr lang="sk-SK" sz="1200">
                          <a:effectLst/>
                        </a:rPr>
                        <a:t>Celkový počet</a:t>
                      </a:r>
                      <a:endParaRPr lang="sk-SK" sz="1100">
                        <a:effectLst/>
                        <a:latin typeface="Calibri"/>
                        <a:ea typeface="Calibri"/>
                        <a:cs typeface="Times New Roman"/>
                      </a:endParaRPr>
                    </a:p>
                  </a:txBody>
                  <a:tcPr marL="0" marR="0" marT="0" marB="0" anchor="ctr"/>
                </a:tc>
                <a:tc>
                  <a:txBody>
                    <a:bodyPr/>
                    <a:lstStyle/>
                    <a:p>
                      <a:pPr algn="ctr">
                        <a:spcAft>
                          <a:spcPts val="0"/>
                        </a:spcAft>
                      </a:pPr>
                      <a:r>
                        <a:rPr lang="sk-SK" sz="1200">
                          <a:effectLst/>
                        </a:rPr>
                        <a:t>Vodárenské toky a nádrže</a:t>
                      </a:r>
                      <a:endParaRPr lang="sk-SK" sz="1100">
                        <a:effectLst/>
                        <a:latin typeface="Calibri"/>
                        <a:ea typeface="Calibri"/>
                        <a:cs typeface="Times New Roman"/>
                      </a:endParaRPr>
                    </a:p>
                  </a:txBody>
                  <a:tcPr marL="0" marR="0" marT="0" marB="0" anchor="ctr"/>
                </a:tc>
                <a:tc>
                  <a:txBody>
                    <a:bodyPr/>
                    <a:lstStyle/>
                    <a:p>
                      <a:pPr algn="ctr">
                        <a:spcAft>
                          <a:spcPts val="0"/>
                        </a:spcAft>
                      </a:pPr>
                      <a:r>
                        <a:rPr lang="sk-SK" sz="1200">
                          <a:effectLst/>
                        </a:rPr>
                        <a:t>Hraničné toky</a:t>
                      </a:r>
                      <a:endParaRPr lang="sk-SK" sz="1100">
                        <a:effectLst/>
                        <a:latin typeface="Calibri"/>
                        <a:ea typeface="Calibri"/>
                        <a:cs typeface="Times New Roman"/>
                      </a:endParaRPr>
                    </a:p>
                  </a:txBody>
                  <a:tcPr marL="0" marR="0" marT="0" marB="0" anchor="ctr"/>
                </a:tc>
                <a:tc>
                  <a:txBody>
                    <a:bodyPr/>
                    <a:lstStyle/>
                    <a:p>
                      <a:pPr algn="ctr">
                        <a:spcAft>
                          <a:spcPts val="0"/>
                        </a:spcAft>
                      </a:pPr>
                      <a:r>
                        <a:rPr lang="sk-SK" sz="1200">
                          <a:effectLst/>
                        </a:rPr>
                        <a:t>Celk. počet</a:t>
                      </a:r>
                      <a:endParaRPr lang="sk-SK" sz="1100">
                        <a:effectLst/>
                        <a:latin typeface="Calibri"/>
                        <a:ea typeface="Calibri"/>
                        <a:cs typeface="Times New Roman"/>
                      </a:endParaRPr>
                    </a:p>
                  </a:txBody>
                  <a:tcPr marL="0" marR="0" marT="0" marB="0" anchor="ctr"/>
                </a:tc>
                <a:tc>
                  <a:txBody>
                    <a:bodyPr/>
                    <a:lstStyle/>
                    <a:p>
                      <a:pPr algn="ctr">
                        <a:spcAft>
                          <a:spcPts val="0"/>
                        </a:spcAft>
                      </a:pPr>
                      <a:r>
                        <a:rPr lang="sk-SK" sz="1200">
                          <a:effectLst/>
                        </a:rPr>
                        <a:t>Znečistenie</a:t>
                      </a:r>
                      <a:endParaRPr lang="sk-SK" sz="1100">
                        <a:effectLst/>
                        <a:latin typeface="Calibri"/>
                        <a:ea typeface="Calibri"/>
                        <a:cs typeface="Times New Roman"/>
                      </a:endParaRPr>
                    </a:p>
                  </a:txBody>
                  <a:tcPr marL="0" marR="0" marT="0" marB="0" anchor="ctr"/>
                </a:tc>
                <a:tc>
                  <a:txBody>
                    <a:bodyPr/>
                    <a:lstStyle/>
                    <a:p>
                      <a:pPr algn="ctr">
                        <a:spcAft>
                          <a:spcPts val="0"/>
                        </a:spcAft>
                      </a:pPr>
                      <a:r>
                        <a:rPr lang="sk-SK" sz="1200">
                          <a:effectLst/>
                        </a:rPr>
                        <a:t>Ohrozenie</a:t>
                      </a:r>
                      <a:endParaRPr lang="sk-SK" sz="1100">
                        <a:effectLst/>
                        <a:latin typeface="Calibri"/>
                        <a:ea typeface="Calibri"/>
                        <a:cs typeface="Times New Roman"/>
                      </a:endParaRPr>
                    </a:p>
                  </a:txBody>
                  <a:tcPr marL="0" marR="0" marT="0" marB="0" anchor="ctr"/>
                </a:tc>
              </a:tr>
              <a:tr h="195543">
                <a:tc>
                  <a:txBody>
                    <a:bodyPr/>
                    <a:lstStyle/>
                    <a:p>
                      <a:pPr algn="l">
                        <a:spcAft>
                          <a:spcPts val="0"/>
                        </a:spcAft>
                      </a:pPr>
                      <a:r>
                        <a:rPr lang="sk-SK" sz="1200">
                          <a:effectLst/>
                        </a:rPr>
                        <a:t>2000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82</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55</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9</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27</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3</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24</a:t>
                      </a:r>
                      <a:endParaRPr lang="sk-SK" sz="1100">
                        <a:effectLst/>
                        <a:latin typeface="Calibri"/>
                        <a:ea typeface="Calibri"/>
                        <a:cs typeface="Times New Roman"/>
                      </a:endParaRPr>
                    </a:p>
                  </a:txBody>
                  <a:tcPr marL="0" marR="0" marT="0" marB="0" anchor="ctr"/>
                </a:tc>
              </a:tr>
              <a:tr h="195543">
                <a:tc>
                  <a:txBody>
                    <a:bodyPr/>
                    <a:lstStyle/>
                    <a:p>
                      <a:pPr algn="l">
                        <a:spcAft>
                          <a:spcPts val="0"/>
                        </a:spcAft>
                      </a:pPr>
                      <a:r>
                        <a:rPr lang="sk-SK" sz="1200">
                          <a:effectLst/>
                        </a:rPr>
                        <a:t>2001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71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46</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4</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25</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24</a:t>
                      </a:r>
                      <a:endParaRPr lang="sk-SK" sz="1100">
                        <a:effectLst/>
                        <a:latin typeface="Calibri"/>
                        <a:ea typeface="Calibri"/>
                        <a:cs typeface="Times New Roman"/>
                      </a:endParaRPr>
                    </a:p>
                  </a:txBody>
                  <a:tcPr marL="0" marR="0" marT="0" marB="0" anchor="ctr"/>
                </a:tc>
              </a:tr>
              <a:tr h="195543">
                <a:tc>
                  <a:txBody>
                    <a:bodyPr/>
                    <a:lstStyle/>
                    <a:p>
                      <a:pPr algn="l">
                        <a:spcAft>
                          <a:spcPts val="0"/>
                        </a:spcAft>
                      </a:pPr>
                      <a:r>
                        <a:rPr lang="sk-SK" sz="1200">
                          <a:effectLst/>
                        </a:rPr>
                        <a:t>2002</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127</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87</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6</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40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5</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35</a:t>
                      </a:r>
                      <a:endParaRPr lang="sk-SK" sz="1100">
                        <a:effectLst/>
                        <a:latin typeface="Calibri"/>
                        <a:ea typeface="Calibri"/>
                        <a:cs typeface="Times New Roman"/>
                      </a:endParaRPr>
                    </a:p>
                  </a:txBody>
                  <a:tcPr marL="0" marR="0" marT="0" marB="0" anchor="ctr"/>
                </a:tc>
              </a:tr>
              <a:tr h="195543">
                <a:tc>
                  <a:txBody>
                    <a:bodyPr/>
                    <a:lstStyle/>
                    <a:p>
                      <a:pPr algn="l">
                        <a:spcAft>
                          <a:spcPts val="0"/>
                        </a:spcAft>
                      </a:pPr>
                      <a:r>
                        <a:rPr lang="sk-SK" sz="1200">
                          <a:effectLst/>
                        </a:rPr>
                        <a:t>2003</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176</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134</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3</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42</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42</a:t>
                      </a:r>
                      <a:endParaRPr lang="sk-SK" sz="1100">
                        <a:effectLst/>
                        <a:latin typeface="Calibri"/>
                        <a:ea typeface="Calibri"/>
                        <a:cs typeface="Times New Roman"/>
                      </a:endParaRPr>
                    </a:p>
                  </a:txBody>
                  <a:tcPr marL="0" marR="0" marT="0" marB="0" anchor="ctr"/>
                </a:tc>
              </a:tr>
              <a:tr h="195543">
                <a:tc>
                  <a:txBody>
                    <a:bodyPr/>
                    <a:lstStyle/>
                    <a:p>
                      <a:pPr algn="l">
                        <a:spcAft>
                          <a:spcPts val="0"/>
                        </a:spcAft>
                      </a:pPr>
                      <a:r>
                        <a:rPr lang="sk-SK" sz="1200">
                          <a:effectLst/>
                        </a:rPr>
                        <a:t>2004</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137</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89</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48</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37</a:t>
                      </a:r>
                      <a:endParaRPr lang="sk-SK" sz="1100">
                        <a:effectLst/>
                        <a:latin typeface="Calibri"/>
                        <a:ea typeface="Calibri"/>
                        <a:cs typeface="Times New Roman"/>
                      </a:endParaRPr>
                    </a:p>
                  </a:txBody>
                  <a:tcPr marL="0" marR="0" marT="0" marB="0" anchor="ctr"/>
                </a:tc>
              </a:tr>
              <a:tr h="195543">
                <a:tc>
                  <a:txBody>
                    <a:bodyPr/>
                    <a:lstStyle/>
                    <a:p>
                      <a:pPr algn="l">
                        <a:spcAft>
                          <a:spcPts val="0"/>
                        </a:spcAft>
                      </a:pPr>
                      <a:r>
                        <a:rPr lang="sk-SK" sz="1200">
                          <a:effectLst/>
                        </a:rPr>
                        <a:t>2005</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119</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66</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5</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53</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51</a:t>
                      </a:r>
                      <a:endParaRPr lang="sk-SK" sz="1100">
                        <a:effectLst/>
                        <a:latin typeface="Calibri"/>
                        <a:ea typeface="Calibri"/>
                        <a:cs typeface="Times New Roman"/>
                      </a:endParaRPr>
                    </a:p>
                  </a:txBody>
                  <a:tcPr marL="0" marR="0" marT="0" marB="0" anchor="ctr"/>
                </a:tc>
              </a:tr>
              <a:tr h="195543">
                <a:tc>
                  <a:txBody>
                    <a:bodyPr/>
                    <a:lstStyle/>
                    <a:p>
                      <a:pPr algn="l">
                        <a:spcAft>
                          <a:spcPts val="0"/>
                        </a:spcAft>
                      </a:pPr>
                      <a:r>
                        <a:rPr lang="sk-SK" sz="1200">
                          <a:effectLst/>
                        </a:rPr>
                        <a:t>2006</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151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94</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3</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57</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6</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51</a:t>
                      </a:r>
                      <a:endParaRPr lang="sk-SK" sz="1100">
                        <a:effectLst/>
                        <a:latin typeface="Calibri"/>
                        <a:ea typeface="Calibri"/>
                        <a:cs typeface="Times New Roman"/>
                      </a:endParaRPr>
                    </a:p>
                  </a:txBody>
                  <a:tcPr marL="0" marR="0" marT="0" marB="0" anchor="ctr"/>
                </a:tc>
              </a:tr>
              <a:tr h="195543">
                <a:tc>
                  <a:txBody>
                    <a:bodyPr/>
                    <a:lstStyle/>
                    <a:p>
                      <a:pPr algn="l">
                        <a:spcAft>
                          <a:spcPts val="0"/>
                        </a:spcAft>
                      </a:pPr>
                      <a:r>
                        <a:rPr lang="sk-SK" sz="1200">
                          <a:effectLst/>
                        </a:rPr>
                        <a:t>2007</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157</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97</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4</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60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4</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56</a:t>
                      </a:r>
                      <a:endParaRPr lang="sk-SK" sz="1100">
                        <a:effectLst/>
                        <a:latin typeface="Calibri"/>
                        <a:ea typeface="Calibri"/>
                        <a:cs typeface="Times New Roman"/>
                      </a:endParaRPr>
                    </a:p>
                  </a:txBody>
                  <a:tcPr marL="0" marR="0" marT="0" marB="0" anchor="ctr"/>
                </a:tc>
              </a:tr>
              <a:tr h="195543">
                <a:tc>
                  <a:txBody>
                    <a:bodyPr/>
                    <a:lstStyle/>
                    <a:p>
                      <a:pPr algn="l">
                        <a:spcAft>
                          <a:spcPts val="0"/>
                        </a:spcAft>
                      </a:pPr>
                      <a:r>
                        <a:rPr lang="sk-SK" sz="1200">
                          <a:effectLst/>
                        </a:rPr>
                        <a:t>2008</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102</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49</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6</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53</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4</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49</a:t>
                      </a:r>
                      <a:endParaRPr lang="sk-SK" sz="1100">
                        <a:effectLst/>
                        <a:latin typeface="Calibri"/>
                        <a:ea typeface="Calibri"/>
                        <a:cs typeface="Times New Roman"/>
                      </a:endParaRPr>
                    </a:p>
                  </a:txBody>
                  <a:tcPr marL="0" marR="0" marT="0" marB="0" anchor="ctr"/>
                </a:tc>
              </a:tr>
              <a:tr h="195543">
                <a:tc>
                  <a:txBody>
                    <a:bodyPr/>
                    <a:lstStyle/>
                    <a:p>
                      <a:pPr algn="l">
                        <a:spcAft>
                          <a:spcPts val="0"/>
                        </a:spcAft>
                      </a:pPr>
                      <a:r>
                        <a:rPr lang="sk-SK" sz="1200">
                          <a:effectLst/>
                        </a:rPr>
                        <a:t>2009</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101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50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3</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51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7</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44</a:t>
                      </a:r>
                      <a:endParaRPr lang="sk-SK" sz="1100">
                        <a:effectLst/>
                        <a:latin typeface="Calibri"/>
                        <a:ea typeface="Calibri"/>
                        <a:cs typeface="Times New Roman"/>
                      </a:endParaRPr>
                    </a:p>
                  </a:txBody>
                  <a:tcPr marL="0" marR="0" marT="0" marB="0" anchor="ctr"/>
                </a:tc>
              </a:tr>
              <a:tr h="195543">
                <a:tc>
                  <a:txBody>
                    <a:bodyPr/>
                    <a:lstStyle/>
                    <a:p>
                      <a:pPr algn="l">
                        <a:spcAft>
                          <a:spcPts val="0"/>
                        </a:spcAft>
                      </a:pPr>
                      <a:r>
                        <a:rPr lang="sk-SK" sz="1200">
                          <a:effectLst/>
                        </a:rPr>
                        <a:t>2010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100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42</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58</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56</a:t>
                      </a:r>
                      <a:endParaRPr lang="sk-SK" sz="1100">
                        <a:effectLst/>
                        <a:latin typeface="Calibri"/>
                        <a:ea typeface="Calibri"/>
                        <a:cs typeface="Times New Roman"/>
                      </a:endParaRPr>
                    </a:p>
                  </a:txBody>
                  <a:tcPr marL="0" marR="0" marT="0" marB="0" anchor="ctr"/>
                </a:tc>
              </a:tr>
              <a:tr h="195543">
                <a:tc>
                  <a:txBody>
                    <a:bodyPr/>
                    <a:lstStyle/>
                    <a:p>
                      <a:pPr algn="l">
                        <a:spcAft>
                          <a:spcPts val="0"/>
                        </a:spcAft>
                      </a:pPr>
                      <a:r>
                        <a:rPr lang="sk-SK" sz="1200">
                          <a:effectLst/>
                        </a:rPr>
                        <a:t>2011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115</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59</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5</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56</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55</a:t>
                      </a:r>
                      <a:endParaRPr lang="sk-SK" sz="1100">
                        <a:effectLst/>
                        <a:latin typeface="Calibri"/>
                        <a:ea typeface="Calibri"/>
                        <a:cs typeface="Times New Roman"/>
                      </a:endParaRPr>
                    </a:p>
                  </a:txBody>
                  <a:tcPr marL="0" marR="0" marT="0" marB="0" anchor="ctr"/>
                </a:tc>
              </a:tr>
              <a:tr h="195543">
                <a:tc>
                  <a:txBody>
                    <a:bodyPr/>
                    <a:lstStyle/>
                    <a:p>
                      <a:pPr algn="l">
                        <a:spcAft>
                          <a:spcPts val="0"/>
                        </a:spcAft>
                      </a:pPr>
                      <a:r>
                        <a:rPr lang="sk-SK" sz="1200">
                          <a:effectLst/>
                        </a:rPr>
                        <a:t>2012</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117</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67</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7</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50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dirty="0">
                          <a:effectLst/>
                        </a:rPr>
                        <a:t>48</a:t>
                      </a:r>
                      <a:endParaRPr lang="sk-SK" sz="1100" dirty="0">
                        <a:effectLst/>
                        <a:latin typeface="Calibri"/>
                        <a:ea typeface="Calibri"/>
                        <a:cs typeface="Times New Roman"/>
                      </a:endParaRPr>
                    </a:p>
                  </a:txBody>
                  <a:tcPr marL="0" marR="0" marT="0" marB="0" anchor="ctr"/>
                </a:tc>
              </a:tr>
            </a:tbl>
          </a:graphicData>
        </a:graphic>
      </p:graphicFrame>
      <p:sp>
        <p:nvSpPr>
          <p:cNvPr id="15508" name="BlokTextu 2"/>
          <p:cNvSpPr txBox="1">
            <a:spLocks noChangeArrowheads="1"/>
          </p:cNvSpPr>
          <p:nvPr/>
        </p:nvSpPr>
        <p:spPr bwMode="auto">
          <a:xfrm>
            <a:off x="179512" y="1124744"/>
            <a:ext cx="8784976"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sk-SK" b="1" dirty="0"/>
              <a:t>Mimoriadne zhoršenia alebo ohrozenia kvality vôd (MZV) v SR v rokoch 2000 – 2012 (</a:t>
            </a:r>
            <a:r>
              <a:rPr lang="sk-SK" dirty="0"/>
              <a:t>Zdroj: SIŽP</a:t>
            </a:r>
            <a:r>
              <a:rPr lang="sk-SK" b="1" dirty="0"/>
              <a:t>)</a:t>
            </a:r>
            <a:endParaRPr lang="sk-SK" dirty="0"/>
          </a:p>
        </p:txBody>
      </p:sp>
      <p:sp>
        <p:nvSpPr>
          <p:cNvPr id="3" name="Obdĺžnik 2"/>
          <p:cNvSpPr/>
          <p:nvPr/>
        </p:nvSpPr>
        <p:spPr>
          <a:xfrm>
            <a:off x="0" y="0"/>
            <a:ext cx="8964488" cy="1200329"/>
          </a:xfrm>
          <a:prstGeom prst="rect">
            <a:avLst/>
          </a:prstGeom>
        </p:spPr>
        <p:txBody>
          <a:bodyPr wrap="square">
            <a:spAutoFit/>
          </a:bodyPr>
          <a:lstStyle/>
          <a:p>
            <a:r>
              <a:rPr lang="sk-SK" sz="3600" b="1" i="1" dirty="0">
                <a:solidFill>
                  <a:schemeClr val="bg1"/>
                </a:solidFill>
                <a:latin typeface="+mj-lt"/>
              </a:rPr>
              <a:t>Mimoriadne zhoršenie kvality vôd </a:t>
            </a:r>
            <a:r>
              <a:rPr lang="sk-SK" sz="3600" b="1" i="1" dirty="0" smtClean="0">
                <a:solidFill>
                  <a:schemeClr val="bg1"/>
                </a:solidFill>
                <a:latin typeface="+mj-lt"/>
              </a:rPr>
              <a:t> alebo </a:t>
            </a:r>
            <a:r>
              <a:rPr lang="sk-SK" sz="3600" b="1" i="1" dirty="0">
                <a:solidFill>
                  <a:schemeClr val="bg1"/>
                </a:solidFill>
                <a:latin typeface="+mj-lt"/>
              </a:rPr>
              <a:t>mimoriadne ohrozenie kvality vôd </a:t>
            </a:r>
            <a:endParaRPr lang="sk-SK" sz="3600" dirty="0">
              <a:solidFill>
                <a:schemeClr val="bg1"/>
              </a:solidFill>
              <a:latin typeface="+mj-lt"/>
            </a:endParaRPr>
          </a:p>
        </p:txBody>
      </p:sp>
    </p:spTree>
    <p:extLst>
      <p:ext uri="{BB962C8B-B14F-4D97-AF65-F5344CB8AC3E}">
        <p14:creationId xmlns:p14="http://schemas.microsoft.com/office/powerpoint/2010/main" xmlns="" val="14859514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BlokTextu 1"/>
          <p:cNvSpPr txBox="1">
            <a:spLocks noChangeArrowheads="1"/>
          </p:cNvSpPr>
          <p:nvPr/>
        </p:nvSpPr>
        <p:spPr bwMode="auto">
          <a:xfrm>
            <a:off x="144864" y="1200329"/>
            <a:ext cx="885698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sk-SK" dirty="0">
                <a:latin typeface="Tahoma" pitchFamily="34" charset="0"/>
                <a:cs typeface="Tahoma" pitchFamily="34" charset="0"/>
              </a:rPr>
              <a:t>Prehľad počtu MZV na území SR spôsobený nebezpečnými látkami podľa druhu LŠV v rokoch 2002 – 2012 </a:t>
            </a:r>
            <a:r>
              <a:rPr lang="sk-SK" b="1" dirty="0"/>
              <a:t>(</a:t>
            </a:r>
            <a:r>
              <a:rPr lang="sk-SK" dirty="0"/>
              <a:t>Zdroj: SIŽP</a:t>
            </a:r>
            <a:r>
              <a:rPr lang="sk-SK" b="1" dirty="0"/>
              <a:t>)</a:t>
            </a:r>
            <a:endParaRPr lang="sk-SK" dirty="0"/>
          </a:p>
        </p:txBody>
      </p:sp>
      <p:graphicFrame>
        <p:nvGraphicFramePr>
          <p:cNvPr id="3" name="Tabuľka 2"/>
          <p:cNvGraphicFramePr>
            <a:graphicFrameLocks noGrp="1"/>
          </p:cNvGraphicFramePr>
          <p:nvPr>
            <p:extLst>
              <p:ext uri="{D42A27DB-BD31-4B8C-83A1-F6EECF244321}">
                <p14:modId xmlns:p14="http://schemas.microsoft.com/office/powerpoint/2010/main" xmlns="" val="3348261890"/>
              </p:ext>
            </p:extLst>
          </p:nvPr>
        </p:nvGraphicFramePr>
        <p:xfrm>
          <a:off x="328611" y="1866905"/>
          <a:ext cx="8275639" cy="3362320"/>
        </p:xfrm>
        <a:graphic>
          <a:graphicData uri="http://schemas.openxmlformats.org/drawingml/2006/table">
            <a:tbl>
              <a:tblPr firstRow="1" firstCol="1" bandRow="1">
                <a:tableStyleId>{5C22544A-7EE6-4342-B048-85BDC9FD1C3A}</a:tableStyleId>
              </a:tblPr>
              <a:tblGrid>
                <a:gridCol w="3006903"/>
                <a:gridCol w="478976"/>
                <a:gridCol w="478976"/>
                <a:gridCol w="478976"/>
                <a:gridCol w="478976"/>
                <a:gridCol w="478976"/>
                <a:gridCol w="478976"/>
                <a:gridCol w="478976"/>
                <a:gridCol w="478976"/>
                <a:gridCol w="478976"/>
                <a:gridCol w="478976"/>
                <a:gridCol w="478976"/>
              </a:tblGrid>
              <a:tr h="258640">
                <a:tc>
                  <a:txBody>
                    <a:bodyPr/>
                    <a:lstStyle/>
                    <a:p>
                      <a:pPr algn="l">
                        <a:spcAft>
                          <a:spcPts val="0"/>
                        </a:spcAft>
                      </a:pPr>
                      <a:r>
                        <a:rPr lang="sk-SK" sz="1200" dirty="0">
                          <a:effectLst/>
                        </a:rPr>
                        <a:t>Druh látok škodiacich vodám</a:t>
                      </a:r>
                      <a:endParaRPr lang="sk-SK" sz="1100" dirty="0">
                        <a:effectLst/>
                        <a:latin typeface="Calibri"/>
                        <a:ea typeface="Calibri"/>
                        <a:cs typeface="Times New Roman"/>
                      </a:endParaRPr>
                    </a:p>
                  </a:txBody>
                  <a:tcPr marL="0" marR="0" marT="0" marB="0" anchor="ctr"/>
                </a:tc>
                <a:tc>
                  <a:txBody>
                    <a:bodyPr/>
                    <a:lstStyle/>
                    <a:p>
                      <a:pPr algn="l">
                        <a:spcAft>
                          <a:spcPts val="0"/>
                        </a:spcAft>
                      </a:pPr>
                      <a:r>
                        <a:rPr lang="sk-SK" sz="1200">
                          <a:effectLst/>
                        </a:rPr>
                        <a:t>2002</a:t>
                      </a:r>
                      <a:endParaRPr lang="sk-SK" sz="1100">
                        <a:effectLst/>
                        <a:latin typeface="Calibri"/>
                        <a:ea typeface="Calibri"/>
                        <a:cs typeface="Times New Roman"/>
                      </a:endParaRPr>
                    </a:p>
                  </a:txBody>
                  <a:tcPr marL="0" marR="0" marT="0" marB="0" anchor="ctr"/>
                </a:tc>
                <a:tc>
                  <a:txBody>
                    <a:bodyPr/>
                    <a:lstStyle/>
                    <a:p>
                      <a:pPr algn="l">
                        <a:spcAft>
                          <a:spcPts val="0"/>
                        </a:spcAft>
                      </a:pPr>
                      <a:r>
                        <a:rPr lang="sk-SK" sz="1200">
                          <a:effectLst/>
                        </a:rPr>
                        <a:t>2003</a:t>
                      </a:r>
                      <a:endParaRPr lang="sk-SK" sz="1100">
                        <a:effectLst/>
                        <a:latin typeface="Calibri"/>
                        <a:ea typeface="Calibri"/>
                        <a:cs typeface="Times New Roman"/>
                      </a:endParaRPr>
                    </a:p>
                  </a:txBody>
                  <a:tcPr marL="0" marR="0" marT="0" marB="0" anchor="ctr"/>
                </a:tc>
                <a:tc>
                  <a:txBody>
                    <a:bodyPr/>
                    <a:lstStyle/>
                    <a:p>
                      <a:pPr algn="l">
                        <a:spcAft>
                          <a:spcPts val="0"/>
                        </a:spcAft>
                      </a:pPr>
                      <a:r>
                        <a:rPr lang="sk-SK" sz="1200">
                          <a:effectLst/>
                        </a:rPr>
                        <a:t>2004</a:t>
                      </a:r>
                      <a:endParaRPr lang="sk-SK" sz="1100">
                        <a:effectLst/>
                        <a:latin typeface="Calibri"/>
                        <a:ea typeface="Calibri"/>
                        <a:cs typeface="Times New Roman"/>
                      </a:endParaRPr>
                    </a:p>
                  </a:txBody>
                  <a:tcPr marL="0" marR="0" marT="0" marB="0" anchor="ctr"/>
                </a:tc>
                <a:tc>
                  <a:txBody>
                    <a:bodyPr/>
                    <a:lstStyle/>
                    <a:p>
                      <a:pPr algn="l">
                        <a:spcAft>
                          <a:spcPts val="0"/>
                        </a:spcAft>
                      </a:pPr>
                      <a:r>
                        <a:rPr lang="sk-SK" sz="1200">
                          <a:effectLst/>
                        </a:rPr>
                        <a:t>2005</a:t>
                      </a:r>
                      <a:endParaRPr lang="sk-SK" sz="1100">
                        <a:effectLst/>
                        <a:latin typeface="Calibri"/>
                        <a:ea typeface="Calibri"/>
                        <a:cs typeface="Times New Roman"/>
                      </a:endParaRPr>
                    </a:p>
                  </a:txBody>
                  <a:tcPr marL="0" marR="0" marT="0" marB="0" anchor="ctr"/>
                </a:tc>
                <a:tc>
                  <a:txBody>
                    <a:bodyPr/>
                    <a:lstStyle/>
                    <a:p>
                      <a:pPr algn="l">
                        <a:spcAft>
                          <a:spcPts val="0"/>
                        </a:spcAft>
                      </a:pPr>
                      <a:r>
                        <a:rPr lang="sk-SK" sz="1200">
                          <a:effectLst/>
                        </a:rPr>
                        <a:t>2006</a:t>
                      </a:r>
                      <a:endParaRPr lang="sk-SK" sz="1100">
                        <a:effectLst/>
                        <a:latin typeface="Calibri"/>
                        <a:ea typeface="Calibri"/>
                        <a:cs typeface="Times New Roman"/>
                      </a:endParaRPr>
                    </a:p>
                  </a:txBody>
                  <a:tcPr marL="0" marR="0" marT="0" marB="0" anchor="ctr"/>
                </a:tc>
                <a:tc>
                  <a:txBody>
                    <a:bodyPr/>
                    <a:lstStyle/>
                    <a:p>
                      <a:pPr algn="l">
                        <a:spcAft>
                          <a:spcPts val="0"/>
                        </a:spcAft>
                      </a:pPr>
                      <a:r>
                        <a:rPr lang="sk-SK" sz="1200">
                          <a:effectLst/>
                        </a:rPr>
                        <a:t>2007</a:t>
                      </a:r>
                      <a:endParaRPr lang="sk-SK" sz="1100">
                        <a:effectLst/>
                        <a:latin typeface="Calibri"/>
                        <a:ea typeface="Calibri"/>
                        <a:cs typeface="Times New Roman"/>
                      </a:endParaRPr>
                    </a:p>
                  </a:txBody>
                  <a:tcPr marL="0" marR="0" marT="0" marB="0" anchor="ctr"/>
                </a:tc>
                <a:tc>
                  <a:txBody>
                    <a:bodyPr/>
                    <a:lstStyle/>
                    <a:p>
                      <a:pPr algn="l">
                        <a:spcAft>
                          <a:spcPts val="0"/>
                        </a:spcAft>
                      </a:pPr>
                      <a:r>
                        <a:rPr lang="sk-SK" sz="1200">
                          <a:effectLst/>
                        </a:rPr>
                        <a:t>2008</a:t>
                      </a:r>
                      <a:endParaRPr lang="sk-SK" sz="1100">
                        <a:effectLst/>
                        <a:latin typeface="Calibri"/>
                        <a:ea typeface="Calibri"/>
                        <a:cs typeface="Times New Roman"/>
                      </a:endParaRPr>
                    </a:p>
                  </a:txBody>
                  <a:tcPr marL="0" marR="0" marT="0" marB="0" anchor="ctr"/>
                </a:tc>
                <a:tc>
                  <a:txBody>
                    <a:bodyPr/>
                    <a:lstStyle/>
                    <a:p>
                      <a:pPr algn="l">
                        <a:spcAft>
                          <a:spcPts val="0"/>
                        </a:spcAft>
                      </a:pPr>
                      <a:r>
                        <a:rPr lang="sk-SK" sz="1200">
                          <a:effectLst/>
                        </a:rPr>
                        <a:t>2009</a:t>
                      </a:r>
                      <a:endParaRPr lang="sk-SK" sz="1100">
                        <a:effectLst/>
                        <a:latin typeface="Calibri"/>
                        <a:ea typeface="Calibri"/>
                        <a:cs typeface="Times New Roman"/>
                      </a:endParaRPr>
                    </a:p>
                  </a:txBody>
                  <a:tcPr marL="0" marR="0" marT="0" marB="0" anchor="ctr"/>
                </a:tc>
                <a:tc>
                  <a:txBody>
                    <a:bodyPr/>
                    <a:lstStyle/>
                    <a:p>
                      <a:pPr algn="l">
                        <a:spcAft>
                          <a:spcPts val="0"/>
                        </a:spcAft>
                      </a:pPr>
                      <a:r>
                        <a:rPr lang="sk-SK" sz="1200">
                          <a:effectLst/>
                        </a:rPr>
                        <a:t>2010</a:t>
                      </a:r>
                      <a:endParaRPr lang="sk-SK" sz="1100">
                        <a:effectLst/>
                        <a:latin typeface="Calibri"/>
                        <a:ea typeface="Calibri"/>
                        <a:cs typeface="Times New Roman"/>
                      </a:endParaRPr>
                    </a:p>
                  </a:txBody>
                  <a:tcPr marL="0" marR="0" marT="0" marB="0" anchor="ctr"/>
                </a:tc>
                <a:tc>
                  <a:txBody>
                    <a:bodyPr/>
                    <a:lstStyle/>
                    <a:p>
                      <a:pPr algn="l">
                        <a:spcAft>
                          <a:spcPts val="0"/>
                        </a:spcAft>
                      </a:pPr>
                      <a:r>
                        <a:rPr lang="sk-SK" sz="1200">
                          <a:effectLst/>
                        </a:rPr>
                        <a:t>2011</a:t>
                      </a:r>
                      <a:endParaRPr lang="sk-SK" sz="1100">
                        <a:effectLst/>
                        <a:latin typeface="Calibri"/>
                        <a:ea typeface="Calibri"/>
                        <a:cs typeface="Times New Roman"/>
                      </a:endParaRPr>
                    </a:p>
                  </a:txBody>
                  <a:tcPr marL="0" marR="0" marT="0" marB="0" anchor="ctr"/>
                </a:tc>
                <a:tc>
                  <a:txBody>
                    <a:bodyPr/>
                    <a:lstStyle/>
                    <a:p>
                      <a:pPr algn="ctr">
                        <a:spcAft>
                          <a:spcPts val="0"/>
                        </a:spcAft>
                      </a:pPr>
                      <a:r>
                        <a:rPr lang="sk-SK" sz="1200">
                          <a:effectLst/>
                        </a:rPr>
                        <a:t>2012</a:t>
                      </a:r>
                      <a:endParaRPr lang="sk-SK" sz="1100">
                        <a:effectLst/>
                        <a:latin typeface="Calibri"/>
                        <a:ea typeface="Calibri"/>
                        <a:cs typeface="Times New Roman"/>
                      </a:endParaRPr>
                    </a:p>
                  </a:txBody>
                  <a:tcPr marL="0" marR="0" marT="0" marB="0" anchor="ctr"/>
                </a:tc>
              </a:tr>
              <a:tr h="258640">
                <a:tc>
                  <a:txBody>
                    <a:bodyPr/>
                    <a:lstStyle/>
                    <a:p>
                      <a:pPr algn="l">
                        <a:spcAft>
                          <a:spcPts val="0"/>
                        </a:spcAft>
                      </a:pPr>
                      <a:r>
                        <a:rPr lang="sk-SK" sz="1200">
                          <a:effectLst/>
                        </a:rPr>
                        <a:t>Ropné látky</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64</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59</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70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63</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69</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76</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65</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65</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60</a:t>
                      </a:r>
                      <a:endParaRPr lang="sk-SK" sz="1100">
                        <a:effectLst/>
                        <a:latin typeface="Calibri"/>
                        <a:ea typeface="Calibri"/>
                        <a:cs typeface="Times New Roman"/>
                      </a:endParaRPr>
                    </a:p>
                  </a:txBody>
                  <a:tcPr marL="0" marR="0" marT="0" marB="0"/>
                </a:tc>
                <a:tc>
                  <a:txBody>
                    <a:bodyPr/>
                    <a:lstStyle/>
                    <a:p>
                      <a:pPr algn="r">
                        <a:spcAft>
                          <a:spcPts val="0"/>
                        </a:spcAft>
                      </a:pPr>
                      <a:r>
                        <a:rPr lang="sk-SK" sz="1200">
                          <a:effectLst/>
                        </a:rPr>
                        <a:t>76</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66</a:t>
                      </a:r>
                      <a:endParaRPr lang="sk-SK" sz="1100">
                        <a:effectLst/>
                        <a:latin typeface="Calibri"/>
                        <a:ea typeface="Calibri"/>
                        <a:cs typeface="Times New Roman"/>
                      </a:endParaRPr>
                    </a:p>
                  </a:txBody>
                  <a:tcPr marL="0" marR="0" marT="0" marB="0" anchor="ctr"/>
                </a:tc>
              </a:tr>
              <a:tr h="258640">
                <a:tc>
                  <a:txBody>
                    <a:bodyPr/>
                    <a:lstStyle/>
                    <a:p>
                      <a:pPr algn="l">
                        <a:spcAft>
                          <a:spcPts val="0"/>
                        </a:spcAft>
                      </a:pPr>
                      <a:r>
                        <a:rPr lang="sk-SK" sz="1200">
                          <a:effectLst/>
                        </a:rPr>
                        <a:t>Žieraviny</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5</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3</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3</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4</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3</a:t>
                      </a:r>
                      <a:endParaRPr lang="sk-SK" sz="1100">
                        <a:effectLst/>
                        <a:latin typeface="Calibri"/>
                        <a:ea typeface="Calibri"/>
                        <a:cs typeface="Times New Roman"/>
                      </a:endParaRPr>
                    </a:p>
                  </a:txBody>
                  <a:tcPr marL="0" marR="0" marT="0" marB="0"/>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a:t>
                      </a:r>
                      <a:endParaRPr lang="sk-SK" sz="1100">
                        <a:effectLst/>
                        <a:latin typeface="Calibri"/>
                        <a:ea typeface="Calibri"/>
                        <a:cs typeface="Times New Roman"/>
                      </a:endParaRPr>
                    </a:p>
                  </a:txBody>
                  <a:tcPr marL="0" marR="0" marT="0" marB="0" anchor="ctr"/>
                </a:tc>
              </a:tr>
              <a:tr h="258640">
                <a:tc>
                  <a:txBody>
                    <a:bodyPr/>
                    <a:lstStyle/>
                    <a:p>
                      <a:pPr algn="l">
                        <a:spcAft>
                          <a:spcPts val="0"/>
                        </a:spcAft>
                      </a:pPr>
                      <a:r>
                        <a:rPr lang="sk-SK" sz="1200">
                          <a:effectLst/>
                        </a:rPr>
                        <a:t>Pesticídy</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3</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r>
              <a:tr h="258640">
                <a:tc>
                  <a:txBody>
                    <a:bodyPr/>
                    <a:lstStyle/>
                    <a:p>
                      <a:pPr algn="l">
                        <a:spcAft>
                          <a:spcPts val="0"/>
                        </a:spcAft>
                      </a:pPr>
                      <a:r>
                        <a:rPr lang="sk-SK" sz="1200">
                          <a:effectLst/>
                        </a:rPr>
                        <a:t>Exkrementy hospodárskych zvierat</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9</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15</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14</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14</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12</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7</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10</a:t>
                      </a:r>
                      <a:endParaRPr lang="sk-SK" sz="1100">
                        <a:effectLst/>
                        <a:latin typeface="Calibri"/>
                        <a:ea typeface="Calibri"/>
                        <a:cs typeface="Times New Roman"/>
                      </a:endParaRPr>
                    </a:p>
                  </a:txBody>
                  <a:tcPr marL="0" marR="0" marT="0" marB="0"/>
                </a:tc>
                <a:tc>
                  <a:txBody>
                    <a:bodyPr/>
                    <a:lstStyle/>
                    <a:p>
                      <a:pPr algn="r">
                        <a:spcAft>
                          <a:spcPts val="0"/>
                        </a:spcAft>
                      </a:pPr>
                      <a:r>
                        <a:rPr lang="sk-SK" sz="1200">
                          <a:effectLst/>
                        </a:rPr>
                        <a:t>10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13</a:t>
                      </a:r>
                      <a:endParaRPr lang="sk-SK" sz="1100">
                        <a:effectLst/>
                        <a:latin typeface="Calibri"/>
                        <a:ea typeface="Calibri"/>
                        <a:cs typeface="Times New Roman"/>
                      </a:endParaRPr>
                    </a:p>
                  </a:txBody>
                  <a:tcPr marL="0" marR="0" marT="0" marB="0" anchor="ctr"/>
                </a:tc>
              </a:tr>
              <a:tr h="258640">
                <a:tc>
                  <a:txBody>
                    <a:bodyPr/>
                    <a:lstStyle/>
                    <a:p>
                      <a:pPr algn="l">
                        <a:spcAft>
                          <a:spcPts val="0"/>
                        </a:spcAft>
                      </a:pPr>
                      <a:r>
                        <a:rPr lang="sk-SK" sz="1200">
                          <a:effectLst/>
                        </a:rPr>
                        <a:t>Silážne šťavy</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r>
              <a:tr h="258640">
                <a:tc>
                  <a:txBody>
                    <a:bodyPr/>
                    <a:lstStyle/>
                    <a:p>
                      <a:pPr algn="l">
                        <a:spcAft>
                          <a:spcPts val="0"/>
                        </a:spcAft>
                      </a:pPr>
                      <a:r>
                        <a:rPr lang="sk-SK" sz="1200">
                          <a:effectLst/>
                        </a:rPr>
                        <a:t>Priemyselné hnojivá</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a:t>
                      </a:r>
                      <a:endParaRPr lang="sk-SK" sz="1100">
                        <a:effectLst/>
                        <a:latin typeface="Calibri"/>
                        <a:ea typeface="Calibri"/>
                        <a:cs typeface="Times New Roman"/>
                      </a:endParaRPr>
                    </a:p>
                  </a:txBody>
                  <a:tcPr marL="0" marR="0" marT="0" marB="0"/>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r>
              <a:tr h="258640">
                <a:tc>
                  <a:txBody>
                    <a:bodyPr/>
                    <a:lstStyle/>
                    <a:p>
                      <a:pPr algn="l">
                        <a:spcAft>
                          <a:spcPts val="0"/>
                        </a:spcAft>
                      </a:pPr>
                      <a:r>
                        <a:rPr lang="sk-SK" sz="1200">
                          <a:effectLst/>
                        </a:rPr>
                        <a:t>Iné toxické látky</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3</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3</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4</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4</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5</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a:t>
                      </a:r>
                      <a:endParaRPr lang="sk-SK" sz="1100">
                        <a:effectLst/>
                        <a:latin typeface="Calibri"/>
                        <a:ea typeface="Calibri"/>
                        <a:cs typeface="Times New Roman"/>
                      </a:endParaRPr>
                    </a:p>
                  </a:txBody>
                  <a:tcPr marL="0" marR="0" marT="0" marB="0"/>
                </a:tc>
                <a:tc>
                  <a:txBody>
                    <a:bodyPr/>
                    <a:lstStyle/>
                    <a:p>
                      <a:pPr algn="r">
                        <a:spcAft>
                          <a:spcPts val="0"/>
                        </a:spcAft>
                      </a:pPr>
                      <a:r>
                        <a:rPr lang="sk-SK" sz="1200">
                          <a:effectLst/>
                        </a:rPr>
                        <a:t>3</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3</a:t>
                      </a:r>
                      <a:endParaRPr lang="sk-SK" sz="1100">
                        <a:effectLst/>
                        <a:latin typeface="Calibri"/>
                        <a:ea typeface="Calibri"/>
                        <a:cs typeface="Times New Roman"/>
                      </a:endParaRPr>
                    </a:p>
                  </a:txBody>
                  <a:tcPr marL="0" marR="0" marT="0" marB="0" anchor="ctr"/>
                </a:tc>
              </a:tr>
              <a:tr h="258640">
                <a:tc>
                  <a:txBody>
                    <a:bodyPr/>
                    <a:lstStyle/>
                    <a:p>
                      <a:pPr algn="l">
                        <a:spcAft>
                          <a:spcPts val="0"/>
                        </a:spcAft>
                      </a:pPr>
                      <a:r>
                        <a:rPr lang="sk-SK" sz="1200">
                          <a:effectLst/>
                        </a:rPr>
                        <a:t>Nerozpustné látky</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6</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3</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4</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3</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3</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4</a:t>
                      </a:r>
                      <a:endParaRPr lang="sk-SK" sz="1100">
                        <a:effectLst/>
                        <a:latin typeface="Calibri"/>
                        <a:ea typeface="Calibri"/>
                        <a:cs typeface="Times New Roman"/>
                      </a:endParaRPr>
                    </a:p>
                  </a:txBody>
                  <a:tcPr marL="0" marR="0" marT="0" marB="0"/>
                </a:tc>
                <a:tc>
                  <a:txBody>
                    <a:bodyPr/>
                    <a:lstStyle/>
                    <a:p>
                      <a:pPr algn="r">
                        <a:spcAft>
                          <a:spcPts val="0"/>
                        </a:spcAft>
                      </a:pPr>
                      <a:r>
                        <a:rPr lang="sk-SK" sz="1200">
                          <a:effectLst/>
                        </a:rPr>
                        <a:t>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3</a:t>
                      </a:r>
                      <a:endParaRPr lang="sk-SK" sz="1100">
                        <a:effectLst/>
                        <a:latin typeface="Calibri"/>
                        <a:ea typeface="Calibri"/>
                        <a:cs typeface="Times New Roman"/>
                      </a:endParaRPr>
                    </a:p>
                  </a:txBody>
                  <a:tcPr marL="0" marR="0" marT="0" marB="0" anchor="ctr"/>
                </a:tc>
              </a:tr>
              <a:tr h="258640">
                <a:tc>
                  <a:txBody>
                    <a:bodyPr/>
                    <a:lstStyle/>
                    <a:p>
                      <a:pPr algn="l">
                        <a:spcAft>
                          <a:spcPts val="0"/>
                        </a:spcAft>
                      </a:pPr>
                      <a:r>
                        <a:rPr lang="sk-SK" sz="1200">
                          <a:effectLst/>
                        </a:rPr>
                        <a:t>Odpadové vody</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17</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35</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28</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24</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15</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17</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12</a:t>
                      </a:r>
                      <a:endParaRPr lang="sk-SK" sz="1100">
                        <a:effectLst/>
                        <a:latin typeface="Calibri"/>
                        <a:ea typeface="Calibri"/>
                        <a:cs typeface="Times New Roman"/>
                      </a:endParaRPr>
                    </a:p>
                  </a:txBody>
                  <a:tcPr marL="0" marR="0" marT="0" marB="0"/>
                </a:tc>
                <a:tc>
                  <a:txBody>
                    <a:bodyPr/>
                    <a:lstStyle/>
                    <a:p>
                      <a:pPr algn="r">
                        <a:spcAft>
                          <a:spcPts val="0"/>
                        </a:spcAft>
                      </a:pPr>
                      <a:r>
                        <a:rPr lang="sk-SK" sz="1200">
                          <a:effectLst/>
                        </a:rPr>
                        <a:t>14</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14</a:t>
                      </a:r>
                      <a:endParaRPr lang="sk-SK" sz="1100">
                        <a:effectLst/>
                        <a:latin typeface="Calibri"/>
                        <a:ea typeface="Calibri"/>
                        <a:cs typeface="Times New Roman"/>
                      </a:endParaRPr>
                    </a:p>
                  </a:txBody>
                  <a:tcPr marL="0" marR="0" marT="0" marB="0" anchor="ctr"/>
                </a:tc>
              </a:tr>
              <a:tr h="258640">
                <a:tc>
                  <a:txBody>
                    <a:bodyPr/>
                    <a:lstStyle/>
                    <a:p>
                      <a:pPr algn="l">
                        <a:spcAft>
                          <a:spcPts val="0"/>
                        </a:spcAft>
                      </a:pPr>
                      <a:r>
                        <a:rPr lang="sk-SK" sz="1200">
                          <a:effectLst/>
                        </a:rPr>
                        <a:t>Iné látky</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3</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7</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8</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6</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7</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3</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6</a:t>
                      </a:r>
                      <a:endParaRPr lang="sk-SK" sz="1100">
                        <a:effectLst/>
                        <a:latin typeface="Calibri"/>
                        <a:ea typeface="Calibri"/>
                        <a:cs typeface="Times New Roman"/>
                      </a:endParaRPr>
                    </a:p>
                  </a:txBody>
                  <a:tcPr marL="0" marR="0" marT="0" marB="0"/>
                </a:tc>
                <a:tc>
                  <a:txBody>
                    <a:bodyPr/>
                    <a:lstStyle/>
                    <a:p>
                      <a:pPr algn="r">
                        <a:spcAft>
                          <a:spcPts val="0"/>
                        </a:spcAft>
                      </a:pPr>
                      <a:r>
                        <a:rPr lang="sk-SK" sz="1200">
                          <a:effectLst/>
                        </a:rPr>
                        <a:t>7</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3</a:t>
                      </a:r>
                      <a:endParaRPr lang="sk-SK" sz="1100">
                        <a:effectLst/>
                        <a:latin typeface="Calibri"/>
                        <a:ea typeface="Calibri"/>
                        <a:cs typeface="Times New Roman"/>
                      </a:endParaRPr>
                    </a:p>
                  </a:txBody>
                  <a:tcPr marL="0" marR="0" marT="0" marB="0" anchor="ctr"/>
                </a:tc>
              </a:tr>
              <a:tr h="517280">
                <a:tc>
                  <a:txBody>
                    <a:bodyPr/>
                    <a:lstStyle/>
                    <a:p>
                      <a:pPr algn="l">
                        <a:spcAft>
                          <a:spcPts val="0"/>
                        </a:spcAft>
                      </a:pPr>
                      <a:r>
                        <a:rPr lang="sk-SK" sz="1200">
                          <a:effectLst/>
                        </a:rPr>
                        <a:t>Látky škodiace vodám u ktorých sa šetrením nepodarilo zistiť druh</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17</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35</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14</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10</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22</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24</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6</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1</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3</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a:effectLst/>
                        </a:rPr>
                        <a:t>5</a:t>
                      </a:r>
                      <a:endParaRPr lang="sk-SK" sz="1100">
                        <a:effectLst/>
                        <a:latin typeface="Calibri"/>
                        <a:ea typeface="Calibri"/>
                        <a:cs typeface="Times New Roman"/>
                      </a:endParaRPr>
                    </a:p>
                  </a:txBody>
                  <a:tcPr marL="0" marR="0" marT="0" marB="0" anchor="ctr"/>
                </a:tc>
                <a:tc>
                  <a:txBody>
                    <a:bodyPr/>
                    <a:lstStyle/>
                    <a:p>
                      <a:pPr algn="r">
                        <a:spcAft>
                          <a:spcPts val="0"/>
                        </a:spcAft>
                      </a:pPr>
                      <a:r>
                        <a:rPr lang="sk-SK" sz="1200" dirty="0">
                          <a:effectLst/>
                        </a:rPr>
                        <a:t>14</a:t>
                      </a:r>
                      <a:endParaRPr lang="sk-SK" sz="1100" dirty="0">
                        <a:effectLst/>
                        <a:latin typeface="Calibri"/>
                        <a:ea typeface="Calibri"/>
                        <a:cs typeface="Times New Roman"/>
                      </a:endParaRPr>
                    </a:p>
                  </a:txBody>
                  <a:tcPr marL="0" marR="0" marT="0" marB="0" anchor="ctr"/>
                </a:tc>
              </a:tr>
            </a:tbl>
          </a:graphicData>
        </a:graphic>
      </p:graphicFrame>
      <p:sp>
        <p:nvSpPr>
          <p:cNvPr id="16558" name="Obdĺžnik 3"/>
          <p:cNvSpPr>
            <a:spLocks noChangeArrowheads="1"/>
          </p:cNvSpPr>
          <p:nvPr/>
        </p:nvSpPr>
        <p:spPr bwMode="auto">
          <a:xfrm>
            <a:off x="2051050" y="5229225"/>
            <a:ext cx="6553200"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sk-SK" dirty="0">
                <a:latin typeface="Tahoma" pitchFamily="34" charset="0"/>
                <a:cs typeface="Tahoma" pitchFamily="34" charset="0"/>
              </a:rPr>
              <a:t>V roku 2012 najviac MZV bolo spôsobených ľudským faktorom (vrátane dopravných nehôd, ktoré zavinili vodiči) a nevyhovujúcim technickým stavom zariadení alebo objektov, v ktorých sa zaobchádza so škodlivými látkami alebo obzvlášť škodlivými látkami.</a:t>
            </a:r>
          </a:p>
        </p:txBody>
      </p:sp>
      <p:sp>
        <p:nvSpPr>
          <p:cNvPr id="2" name="Obdĺžnik 1"/>
          <p:cNvSpPr/>
          <p:nvPr/>
        </p:nvSpPr>
        <p:spPr>
          <a:xfrm>
            <a:off x="40345" y="0"/>
            <a:ext cx="8852135" cy="1200329"/>
          </a:xfrm>
          <a:prstGeom prst="rect">
            <a:avLst/>
          </a:prstGeom>
        </p:spPr>
        <p:txBody>
          <a:bodyPr wrap="square">
            <a:spAutoFit/>
          </a:bodyPr>
          <a:lstStyle/>
          <a:p>
            <a:r>
              <a:rPr lang="sk-SK" sz="3600" b="1" i="1" dirty="0">
                <a:solidFill>
                  <a:schemeClr val="bg1"/>
                </a:solidFill>
                <a:latin typeface="+mj-lt"/>
              </a:rPr>
              <a:t>Mimoriadne zhoršenie kvality vôd                 alebo mimoriadne ohrozenie kvality vôd </a:t>
            </a:r>
            <a:endParaRPr lang="sk-SK" sz="3600" dirty="0">
              <a:solidFill>
                <a:schemeClr val="bg1"/>
              </a:solidFill>
              <a:latin typeface="+mj-lt"/>
            </a:endParaRPr>
          </a:p>
        </p:txBody>
      </p:sp>
    </p:spTree>
    <p:extLst>
      <p:ext uri="{BB962C8B-B14F-4D97-AF65-F5344CB8AC3E}">
        <p14:creationId xmlns:p14="http://schemas.microsoft.com/office/powerpoint/2010/main" xmlns="" val="25021301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8229600" cy="562074"/>
          </a:xfrm>
        </p:spPr>
        <p:txBody>
          <a:bodyPr/>
          <a:lstStyle/>
          <a:p>
            <a:pPr eaLnBrk="1" hangingPunct="1"/>
            <a:r>
              <a:rPr lang="sk-SK" sz="3600" dirty="0" smtClean="0">
                <a:solidFill>
                  <a:schemeClr val="bg1"/>
                </a:solidFill>
              </a:rPr>
              <a:t>Podzemné vody</a:t>
            </a:r>
            <a:endParaRPr lang="sk-SK" sz="3600" dirty="0" smtClean="0"/>
          </a:p>
        </p:txBody>
      </p:sp>
      <p:sp>
        <p:nvSpPr>
          <p:cNvPr id="22531" name="Rectangle 3"/>
          <p:cNvSpPr>
            <a:spLocks noGrp="1" noChangeArrowheads="1"/>
          </p:cNvSpPr>
          <p:nvPr>
            <p:ph type="body" idx="1"/>
          </p:nvPr>
        </p:nvSpPr>
        <p:spPr>
          <a:xfrm>
            <a:off x="467544" y="1052736"/>
            <a:ext cx="8208912" cy="4896545"/>
          </a:xfrm>
        </p:spPr>
        <p:txBody>
          <a:bodyPr/>
          <a:lstStyle/>
          <a:p>
            <a:pPr eaLnBrk="1" hangingPunct="1">
              <a:lnSpc>
                <a:spcPct val="80000"/>
              </a:lnSpc>
              <a:buNone/>
            </a:pPr>
            <a:r>
              <a:rPr lang="sk-SK" b="1" i="1" dirty="0" smtClean="0">
                <a:solidFill>
                  <a:srgbClr val="92D050"/>
                </a:solidFill>
              </a:rPr>
              <a:t>DOBRÝ STAV PODZEMNÝCH </a:t>
            </a:r>
            <a:r>
              <a:rPr lang="sk-SK" b="1" i="1" dirty="0" err="1" smtClean="0">
                <a:solidFill>
                  <a:srgbClr val="92D050"/>
                </a:solidFill>
              </a:rPr>
              <a:t>V</a:t>
            </a:r>
            <a:r>
              <a:rPr lang="sk-SK" sz="4400" i="1" dirty="0" err="1" smtClean="0">
                <a:solidFill>
                  <a:srgbClr val="92D050"/>
                </a:solidFill>
              </a:rPr>
              <a:t>ô</a:t>
            </a:r>
            <a:r>
              <a:rPr lang="sk-SK" b="1" i="1" dirty="0" err="1" smtClean="0">
                <a:solidFill>
                  <a:srgbClr val="92D050"/>
                </a:solidFill>
              </a:rPr>
              <a:t>D</a:t>
            </a:r>
            <a:r>
              <a:rPr lang="sk-SK" b="1" i="1" dirty="0" smtClean="0">
                <a:solidFill>
                  <a:srgbClr val="92D050"/>
                </a:solidFill>
              </a:rPr>
              <a:t> charakterizuje</a:t>
            </a:r>
          </a:p>
          <a:p>
            <a:pPr eaLnBrk="1" hangingPunct="1">
              <a:lnSpc>
                <a:spcPct val="80000"/>
              </a:lnSpc>
              <a:buNone/>
            </a:pPr>
            <a:endParaRPr lang="sk-SK" sz="2400" b="1" i="1" dirty="0" smtClean="0">
              <a:solidFill>
                <a:srgbClr val="92D050"/>
              </a:solidFill>
            </a:endParaRPr>
          </a:p>
          <a:p>
            <a:pPr eaLnBrk="1" hangingPunct="1">
              <a:lnSpc>
                <a:spcPct val="80000"/>
              </a:lnSpc>
            </a:pPr>
            <a:r>
              <a:rPr lang="sk-SK" sz="2800" b="1" i="1" dirty="0" smtClean="0">
                <a:solidFill>
                  <a:srgbClr val="CC0000"/>
                </a:solidFill>
              </a:rPr>
              <a:t>Dobrý kvantitatívny stav podzemných vôd  </a:t>
            </a:r>
            <a:r>
              <a:rPr lang="sk-SK" sz="2800" b="1" dirty="0" smtClean="0">
                <a:solidFill>
                  <a:srgbClr val="003399"/>
                </a:solidFill>
              </a:rPr>
              <a:t>- t.j. keď  hladina podzemnej vody v útvare podzemnej vody je taká, že disponibilné zdroje podzemných vôd nie sú prekročené dlhodobým priemerným odberným množstvom podzemných vôd</a:t>
            </a:r>
          </a:p>
          <a:p>
            <a:pPr eaLnBrk="1" hangingPunct="1">
              <a:lnSpc>
                <a:spcPct val="80000"/>
              </a:lnSpc>
            </a:pPr>
            <a:r>
              <a:rPr lang="sk-SK" sz="2800" b="1" i="1" dirty="0" smtClean="0">
                <a:solidFill>
                  <a:srgbClr val="CC0000"/>
                </a:solidFill>
              </a:rPr>
              <a:t>Dobrý chemický stav vôd </a:t>
            </a:r>
            <a:r>
              <a:rPr lang="sk-SK" sz="2800" b="1" dirty="0" smtClean="0">
                <a:solidFill>
                  <a:srgbClr val="003399"/>
                </a:solidFill>
              </a:rPr>
              <a:t>- t.j. keď koncentrácie znečisťujúcich látok v útvare nepresahujú environmentálne normy kvality a prahové hodnoty ustanovené platných legislatívnych predpisoch.</a:t>
            </a:r>
          </a:p>
          <a:p>
            <a:pPr eaLnBrk="1" hangingPunct="1">
              <a:lnSpc>
                <a:spcPct val="80000"/>
              </a:lnSpc>
            </a:pPr>
            <a:endParaRPr lang="sk-SK" sz="2400" b="1" dirty="0" smtClean="0">
              <a:solidFill>
                <a:srgbClr val="003399"/>
              </a:solidFill>
            </a:endParaRPr>
          </a:p>
        </p:txBody>
      </p:sp>
    </p:spTree>
    <p:extLst>
      <p:ext uri="{BB962C8B-B14F-4D97-AF65-F5344CB8AC3E}">
        <p14:creationId xmlns:p14="http://schemas.microsoft.com/office/powerpoint/2010/main" xmlns="" val="896230534"/>
      </p:ext>
    </p:extLst>
  </p:cSld>
  <p:clrMapOvr>
    <a:masterClrMapping/>
  </p:clrMapOvr>
  <p:transition>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BlokTextu 1"/>
          <p:cNvSpPr txBox="1">
            <a:spLocks noChangeArrowheads="1"/>
          </p:cNvSpPr>
          <p:nvPr/>
        </p:nvSpPr>
        <p:spPr bwMode="auto">
          <a:xfrm>
            <a:off x="179512" y="1124744"/>
            <a:ext cx="885947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sk-SK" dirty="0">
                <a:latin typeface="Tahoma" pitchFamily="34" charset="0"/>
                <a:cs typeface="Tahoma" pitchFamily="34" charset="0"/>
              </a:rPr>
              <a:t>Prehľad o príčinách vzniku MZV evidovaných SIŽP v rokoch 2001 – 2012 </a:t>
            </a:r>
            <a:r>
              <a:rPr lang="sk-SK" b="1" dirty="0"/>
              <a:t>(</a:t>
            </a:r>
            <a:r>
              <a:rPr lang="sk-SK" dirty="0"/>
              <a:t>Zdroj: SIŽP</a:t>
            </a:r>
            <a:r>
              <a:rPr lang="sk-SK" b="1" dirty="0"/>
              <a:t>)</a:t>
            </a:r>
            <a:endParaRPr lang="sk-SK" dirty="0">
              <a:latin typeface="Tahoma" pitchFamily="34" charset="0"/>
              <a:cs typeface="Tahoma" pitchFamily="34" charset="0"/>
            </a:endParaRPr>
          </a:p>
          <a:p>
            <a:pPr eaLnBrk="1" hangingPunct="1"/>
            <a:endParaRPr lang="sk-SK" dirty="0">
              <a:latin typeface="Tahoma" pitchFamily="34" charset="0"/>
              <a:cs typeface="Tahoma" pitchFamily="34" charset="0"/>
            </a:endParaRPr>
          </a:p>
        </p:txBody>
      </p:sp>
      <p:sp>
        <p:nvSpPr>
          <p:cNvPr id="16558" name="Obdĺžnik 3"/>
          <p:cNvSpPr>
            <a:spLocks noChangeArrowheads="1"/>
          </p:cNvSpPr>
          <p:nvPr/>
        </p:nvSpPr>
        <p:spPr bwMode="auto">
          <a:xfrm>
            <a:off x="1478146" y="6165304"/>
            <a:ext cx="75608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sk-SK" dirty="0">
                <a:latin typeface="Tahoma" pitchFamily="34" charset="0"/>
                <a:cs typeface="Tahoma" pitchFamily="34" charset="0"/>
              </a:rPr>
              <a:t>V roku 2012 najviac MZV </a:t>
            </a:r>
            <a:r>
              <a:rPr lang="sk-SK" dirty="0" smtClean="0">
                <a:latin typeface="Tahoma" pitchFamily="34" charset="0"/>
                <a:cs typeface="Tahoma" pitchFamily="34" charset="0"/>
              </a:rPr>
              <a:t>bola najčastejšou príčinou ohrozenia doprava. </a:t>
            </a:r>
            <a:endParaRPr lang="sk-SK" dirty="0">
              <a:latin typeface="Tahoma" pitchFamily="34" charset="0"/>
              <a:cs typeface="Tahoma" pitchFamily="34" charset="0"/>
            </a:endParaRPr>
          </a:p>
        </p:txBody>
      </p:sp>
      <p:sp>
        <p:nvSpPr>
          <p:cNvPr id="2" name="Obdĺžnik 1"/>
          <p:cNvSpPr/>
          <p:nvPr/>
        </p:nvSpPr>
        <p:spPr>
          <a:xfrm>
            <a:off x="40345" y="0"/>
            <a:ext cx="8852135" cy="1200329"/>
          </a:xfrm>
          <a:prstGeom prst="rect">
            <a:avLst/>
          </a:prstGeom>
        </p:spPr>
        <p:txBody>
          <a:bodyPr wrap="square">
            <a:spAutoFit/>
          </a:bodyPr>
          <a:lstStyle/>
          <a:p>
            <a:r>
              <a:rPr lang="sk-SK" sz="3600" b="1" i="1" dirty="0">
                <a:solidFill>
                  <a:schemeClr val="bg1"/>
                </a:solidFill>
                <a:latin typeface="+mj-lt"/>
              </a:rPr>
              <a:t>Mimoriadne zhoršenie kvality vôd                 alebo mimoriadne ohrozenie kvality vôd </a:t>
            </a:r>
            <a:endParaRPr lang="sk-SK" sz="3600" dirty="0">
              <a:solidFill>
                <a:schemeClr val="bg1"/>
              </a:solidFill>
              <a:latin typeface="+mj-lt"/>
            </a:endParaRPr>
          </a:p>
        </p:txBody>
      </p:sp>
      <p:graphicFrame>
        <p:nvGraphicFramePr>
          <p:cNvPr id="6" name="Tabuľka 5"/>
          <p:cNvGraphicFramePr>
            <a:graphicFrameLocks noGrp="1"/>
          </p:cNvGraphicFramePr>
          <p:nvPr>
            <p:extLst>
              <p:ext uri="{D42A27DB-BD31-4B8C-83A1-F6EECF244321}">
                <p14:modId xmlns:p14="http://schemas.microsoft.com/office/powerpoint/2010/main" xmlns="" val="1424999349"/>
              </p:ext>
            </p:extLst>
          </p:nvPr>
        </p:nvGraphicFramePr>
        <p:xfrm>
          <a:off x="396816" y="1556792"/>
          <a:ext cx="8424866" cy="4386265"/>
        </p:xfrm>
        <a:graphic>
          <a:graphicData uri="http://schemas.openxmlformats.org/drawingml/2006/table">
            <a:tbl>
              <a:tblPr firstRow="1" firstCol="1" bandRow="1">
                <a:tableStyleId>{5C22544A-7EE6-4342-B048-85BDC9FD1C3A}</a:tableStyleId>
              </a:tblPr>
              <a:tblGrid>
                <a:gridCol w="807746"/>
                <a:gridCol w="495069"/>
                <a:gridCol w="859857"/>
                <a:gridCol w="859857"/>
                <a:gridCol w="742604"/>
                <a:gridCol w="612323"/>
                <a:gridCol w="612323"/>
                <a:gridCol w="429929"/>
                <a:gridCol w="612323"/>
                <a:gridCol w="612323"/>
                <a:gridCol w="859857"/>
                <a:gridCol w="495069"/>
                <a:gridCol w="390844"/>
                <a:gridCol w="34742"/>
              </a:tblGrid>
              <a:tr h="198361">
                <a:tc gridSpan="13">
                  <a:txBody>
                    <a:bodyPr/>
                    <a:lstStyle/>
                    <a:p>
                      <a:pPr algn="ctr">
                        <a:spcAft>
                          <a:spcPts val="0"/>
                        </a:spcAft>
                      </a:pPr>
                      <a:r>
                        <a:rPr lang="sk-SK" sz="1100" dirty="0">
                          <a:effectLst/>
                        </a:rPr>
                        <a:t>MZV podľa príčiny ich vzniku</a:t>
                      </a:r>
                      <a:endParaRPr lang="sk-SK" sz="1000" dirty="0">
                        <a:effectLst/>
                        <a:latin typeface="Calibri"/>
                        <a:ea typeface="Calibri"/>
                        <a:cs typeface="Times New Roman"/>
                      </a:endParaRPr>
                    </a:p>
                  </a:txBody>
                  <a:tcPr marL="0" marR="0" marT="0" marB="0" anchor="ct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a:txBody>
                    <a:bodyPr/>
                    <a:lstStyle/>
                    <a:p>
                      <a:pPr algn="just"/>
                      <a:endParaRPr lang="sk-SK" sz="1000" dirty="0">
                        <a:effectLst/>
                        <a:latin typeface="Calibri"/>
                      </a:endParaRPr>
                    </a:p>
                  </a:txBody>
                  <a:tcPr marL="0" marR="0" marT="0" marB="0" anchor="ctr"/>
                </a:tc>
              </a:tr>
              <a:tr h="515462">
                <a:tc rowSpan="3">
                  <a:txBody>
                    <a:bodyPr/>
                    <a:lstStyle/>
                    <a:p>
                      <a:pPr algn="ctr">
                        <a:spcAft>
                          <a:spcPts val="0"/>
                        </a:spcAft>
                      </a:pPr>
                      <a:r>
                        <a:rPr lang="sk-SK" sz="1100">
                          <a:effectLst/>
                        </a:rPr>
                        <a:t>Rok</a:t>
                      </a:r>
                      <a:endParaRPr lang="sk-SK" sz="1000">
                        <a:effectLst/>
                        <a:latin typeface="Calibri"/>
                        <a:ea typeface="Calibri"/>
                        <a:cs typeface="Times New Roman"/>
                      </a:endParaRPr>
                    </a:p>
                  </a:txBody>
                  <a:tcPr marL="0" marR="0" marT="0" marB="0" anchor="ctr"/>
                </a:tc>
                <a:tc rowSpan="3">
                  <a:txBody>
                    <a:bodyPr/>
                    <a:lstStyle/>
                    <a:p>
                      <a:pPr algn="ctr">
                        <a:spcAft>
                          <a:spcPts val="0"/>
                        </a:spcAft>
                      </a:pPr>
                      <a:r>
                        <a:rPr lang="sk-SK" sz="1100">
                          <a:effectLst/>
                        </a:rPr>
                        <a:t>Ľudský faktor</a:t>
                      </a:r>
                      <a:endParaRPr lang="sk-SK" sz="1000">
                        <a:effectLst/>
                        <a:latin typeface="Calibri"/>
                        <a:ea typeface="Calibri"/>
                        <a:cs typeface="Times New Roman"/>
                      </a:endParaRPr>
                    </a:p>
                  </a:txBody>
                  <a:tcPr marL="0" marR="0" marT="0" marB="0" anchor="ctr"/>
                </a:tc>
                <a:tc gridSpan="3">
                  <a:txBody>
                    <a:bodyPr/>
                    <a:lstStyle/>
                    <a:p>
                      <a:pPr algn="ctr">
                        <a:spcAft>
                          <a:spcPts val="0"/>
                        </a:spcAft>
                      </a:pPr>
                      <a:r>
                        <a:rPr lang="sk-SK" sz="1100">
                          <a:effectLst/>
                        </a:rPr>
                        <a:t>Nevyhovujúci stav zariadenia</a:t>
                      </a:r>
                      <a:endParaRPr lang="sk-SK" sz="1000">
                        <a:effectLst/>
                      </a:endParaRPr>
                    </a:p>
                    <a:p>
                      <a:pPr algn="ctr">
                        <a:spcAft>
                          <a:spcPts val="0"/>
                        </a:spcAft>
                      </a:pPr>
                      <a:r>
                        <a:rPr lang="sk-SK" sz="1100">
                          <a:effectLst/>
                        </a:rPr>
                        <a:t>v dôsledku</a:t>
                      </a:r>
                      <a:endParaRPr lang="sk-SK" sz="1000">
                        <a:effectLst/>
                        <a:latin typeface="Calibri"/>
                        <a:ea typeface="Calibri"/>
                        <a:cs typeface="Times New Roman"/>
                      </a:endParaRPr>
                    </a:p>
                  </a:txBody>
                  <a:tcPr marL="0" marR="0" marT="0" marB="0" anchor="ctr"/>
                </a:tc>
                <a:tc hMerge="1">
                  <a:txBody>
                    <a:bodyPr/>
                    <a:lstStyle/>
                    <a:p>
                      <a:endParaRPr lang="sk-SK"/>
                    </a:p>
                  </a:txBody>
                  <a:tcPr/>
                </a:tc>
                <a:tc hMerge="1">
                  <a:txBody>
                    <a:bodyPr/>
                    <a:lstStyle/>
                    <a:p>
                      <a:endParaRPr lang="sk-SK"/>
                    </a:p>
                  </a:txBody>
                  <a:tcPr/>
                </a:tc>
                <a:tc gridSpan="2">
                  <a:txBody>
                    <a:bodyPr/>
                    <a:lstStyle/>
                    <a:p>
                      <a:pPr algn="ctr">
                        <a:spcAft>
                          <a:spcPts val="0"/>
                        </a:spcAft>
                      </a:pPr>
                      <a:r>
                        <a:rPr lang="sk-SK" sz="1100">
                          <a:effectLst/>
                        </a:rPr>
                        <a:t>Mimoriadna udalosť</a:t>
                      </a:r>
                      <a:endParaRPr lang="sk-SK" sz="1000">
                        <a:effectLst/>
                        <a:latin typeface="Calibri"/>
                        <a:ea typeface="Calibri"/>
                        <a:cs typeface="Times New Roman"/>
                      </a:endParaRPr>
                    </a:p>
                  </a:txBody>
                  <a:tcPr marL="0" marR="0" marT="0" marB="0" anchor="ctr"/>
                </a:tc>
                <a:tc hMerge="1">
                  <a:txBody>
                    <a:bodyPr/>
                    <a:lstStyle/>
                    <a:p>
                      <a:endParaRPr lang="sk-SK"/>
                    </a:p>
                  </a:txBody>
                  <a:tcPr/>
                </a:tc>
                <a:tc rowSpan="3">
                  <a:txBody>
                    <a:bodyPr/>
                    <a:lstStyle/>
                    <a:p>
                      <a:pPr algn="ctr">
                        <a:spcAft>
                          <a:spcPts val="0"/>
                        </a:spcAft>
                      </a:pPr>
                      <a:r>
                        <a:rPr lang="sk-SK" sz="1100">
                          <a:effectLst/>
                        </a:rPr>
                        <a:t>Poveternostné vplyvy</a:t>
                      </a:r>
                      <a:endParaRPr lang="sk-SK" sz="1000">
                        <a:effectLst/>
                        <a:latin typeface="Calibri"/>
                        <a:ea typeface="Calibri"/>
                        <a:cs typeface="Times New Roman"/>
                      </a:endParaRPr>
                    </a:p>
                  </a:txBody>
                  <a:tcPr marL="0" marR="0" marT="0" marB="0" anchor="ctr"/>
                </a:tc>
                <a:tc rowSpan="2" gridSpan="2">
                  <a:txBody>
                    <a:bodyPr/>
                    <a:lstStyle/>
                    <a:p>
                      <a:pPr algn="ctr">
                        <a:spcAft>
                          <a:spcPts val="0"/>
                        </a:spcAft>
                      </a:pPr>
                      <a:r>
                        <a:rPr lang="sk-SK" sz="1100">
                          <a:effectLst/>
                        </a:rPr>
                        <a:t>Doprava</a:t>
                      </a:r>
                      <a:endParaRPr lang="sk-SK" sz="1000">
                        <a:effectLst/>
                      </a:endParaRPr>
                    </a:p>
                    <a:p>
                      <a:pPr algn="ctr">
                        <a:spcAft>
                          <a:spcPts val="0"/>
                        </a:spcAft>
                      </a:pPr>
                      <a:r>
                        <a:rPr lang="sk-SK" sz="1100">
                          <a:effectLst/>
                        </a:rPr>
                        <a:t>a preprava</a:t>
                      </a:r>
                      <a:endParaRPr lang="sk-SK" sz="1000">
                        <a:effectLst/>
                        <a:latin typeface="Calibri"/>
                        <a:ea typeface="Calibri"/>
                        <a:cs typeface="Times New Roman"/>
                      </a:endParaRPr>
                    </a:p>
                  </a:txBody>
                  <a:tcPr marL="0" marR="0" marT="0" marB="0" anchor="ctr"/>
                </a:tc>
                <a:tc rowSpan="2" hMerge="1">
                  <a:txBody>
                    <a:bodyPr/>
                    <a:lstStyle/>
                    <a:p>
                      <a:endParaRPr lang="sk-SK"/>
                    </a:p>
                  </a:txBody>
                  <a:tcPr/>
                </a:tc>
                <a:tc rowSpan="3">
                  <a:txBody>
                    <a:bodyPr/>
                    <a:lstStyle/>
                    <a:p>
                      <a:pPr algn="ctr">
                        <a:spcAft>
                          <a:spcPts val="0"/>
                        </a:spcAft>
                      </a:pPr>
                      <a:r>
                        <a:rPr lang="sk-SK" sz="1100">
                          <a:effectLst/>
                        </a:rPr>
                        <a:t>MZV vzniklo mimo</a:t>
                      </a:r>
                      <a:endParaRPr lang="sk-SK" sz="1000">
                        <a:effectLst/>
                      </a:endParaRPr>
                    </a:p>
                    <a:p>
                      <a:pPr algn="ctr">
                        <a:spcAft>
                          <a:spcPts val="0"/>
                        </a:spcAft>
                      </a:pPr>
                      <a:r>
                        <a:rPr lang="sk-SK" sz="1100">
                          <a:effectLst/>
                        </a:rPr>
                        <a:t>územia SR</a:t>
                      </a:r>
                      <a:endParaRPr lang="sk-SK" sz="1000">
                        <a:effectLst/>
                        <a:latin typeface="Calibri"/>
                        <a:ea typeface="Calibri"/>
                        <a:cs typeface="Times New Roman"/>
                      </a:endParaRPr>
                    </a:p>
                  </a:txBody>
                  <a:tcPr marL="0" marR="0" marT="0" marB="0" anchor="ctr"/>
                </a:tc>
                <a:tc rowSpan="3">
                  <a:txBody>
                    <a:bodyPr/>
                    <a:lstStyle/>
                    <a:p>
                      <a:pPr algn="ctr">
                        <a:spcAft>
                          <a:spcPts val="0"/>
                        </a:spcAft>
                      </a:pPr>
                      <a:r>
                        <a:rPr lang="sk-SK" sz="1100">
                          <a:effectLst/>
                        </a:rPr>
                        <a:t>Iná</a:t>
                      </a:r>
                      <a:endParaRPr lang="sk-SK" sz="1000">
                        <a:effectLst/>
                        <a:latin typeface="Calibri"/>
                        <a:ea typeface="Calibri"/>
                        <a:cs typeface="Times New Roman"/>
                      </a:endParaRPr>
                    </a:p>
                  </a:txBody>
                  <a:tcPr marL="0" marR="0" marT="0" marB="0" anchor="ctr"/>
                </a:tc>
                <a:tc rowSpan="3">
                  <a:txBody>
                    <a:bodyPr/>
                    <a:lstStyle/>
                    <a:p>
                      <a:pPr algn="ctr">
                        <a:spcAft>
                          <a:spcPts val="0"/>
                        </a:spcAft>
                      </a:pPr>
                      <a:r>
                        <a:rPr lang="sk-SK" sz="1100">
                          <a:effectLst/>
                        </a:rPr>
                        <a:t>Nezistená</a:t>
                      </a:r>
                      <a:endParaRPr lang="sk-SK" sz="1000">
                        <a:effectLst/>
                        <a:latin typeface="Calibri"/>
                        <a:ea typeface="Calibri"/>
                        <a:cs typeface="Times New Roman"/>
                      </a:endParaRPr>
                    </a:p>
                  </a:txBody>
                  <a:tcPr marL="0" marR="0" marT="0" marB="0" anchor="ctr"/>
                </a:tc>
                <a:tc>
                  <a:txBody>
                    <a:bodyPr/>
                    <a:lstStyle/>
                    <a:p>
                      <a:pPr algn="just"/>
                      <a:endParaRPr lang="sk-SK" sz="1000">
                        <a:effectLst/>
                        <a:latin typeface="Calibri"/>
                      </a:endParaRPr>
                    </a:p>
                  </a:txBody>
                  <a:tcPr marL="0" marR="0" marT="0" marB="0" anchor="ctr"/>
                </a:tc>
              </a:tr>
              <a:tr h="180328">
                <a:tc vMerge="1">
                  <a:txBody>
                    <a:bodyPr/>
                    <a:lstStyle/>
                    <a:p>
                      <a:endParaRPr lang="sk-SK"/>
                    </a:p>
                  </a:txBody>
                  <a:tcPr/>
                </a:tc>
                <a:tc vMerge="1">
                  <a:txBody>
                    <a:bodyPr/>
                    <a:lstStyle/>
                    <a:p>
                      <a:endParaRPr lang="sk-SK"/>
                    </a:p>
                  </a:txBody>
                  <a:tcPr/>
                </a:tc>
                <a:tc rowSpan="2">
                  <a:txBody>
                    <a:bodyPr/>
                    <a:lstStyle/>
                    <a:p>
                      <a:pPr algn="l">
                        <a:spcAft>
                          <a:spcPts val="0"/>
                        </a:spcAft>
                      </a:pPr>
                      <a:r>
                        <a:rPr lang="sk-SK" sz="1100">
                          <a:effectLst/>
                        </a:rPr>
                        <a:t>nedostatočnej údržby a náhradných dielov</a:t>
                      </a:r>
                      <a:endParaRPr lang="sk-SK" sz="1000">
                        <a:effectLst/>
                        <a:latin typeface="Calibri"/>
                        <a:ea typeface="Calibri"/>
                        <a:cs typeface="Times New Roman"/>
                      </a:endParaRPr>
                    </a:p>
                  </a:txBody>
                  <a:tcPr marL="0" marR="0" marT="0" marB="0" anchor="ctr"/>
                </a:tc>
                <a:tc rowSpan="2">
                  <a:txBody>
                    <a:bodyPr/>
                    <a:lstStyle/>
                    <a:p>
                      <a:pPr algn="l">
                        <a:spcAft>
                          <a:spcPts val="0"/>
                        </a:spcAft>
                      </a:pPr>
                      <a:r>
                        <a:rPr lang="sk-SK" sz="1100">
                          <a:effectLst/>
                        </a:rPr>
                        <a:t>nevhodného technického riešenia</a:t>
                      </a:r>
                      <a:endParaRPr lang="sk-SK" sz="1000">
                        <a:effectLst/>
                        <a:latin typeface="Calibri"/>
                        <a:ea typeface="Calibri"/>
                        <a:cs typeface="Times New Roman"/>
                      </a:endParaRPr>
                    </a:p>
                  </a:txBody>
                  <a:tcPr marL="0" marR="0" marT="0" marB="0" anchor="ctr"/>
                </a:tc>
                <a:tc rowSpan="2">
                  <a:txBody>
                    <a:bodyPr/>
                    <a:lstStyle/>
                    <a:p>
                      <a:pPr algn="l">
                        <a:spcAft>
                          <a:spcPts val="0"/>
                        </a:spcAft>
                      </a:pPr>
                      <a:r>
                        <a:rPr lang="sk-SK" sz="1100" dirty="0">
                          <a:effectLst/>
                        </a:rPr>
                        <a:t>nedostatočnej kapacity </a:t>
                      </a:r>
                      <a:r>
                        <a:rPr lang="sk-SK" sz="1100" dirty="0" err="1">
                          <a:effectLst/>
                        </a:rPr>
                        <a:t>skl</a:t>
                      </a:r>
                      <a:r>
                        <a:rPr lang="sk-SK" sz="1100" dirty="0">
                          <a:effectLst/>
                        </a:rPr>
                        <a:t>. objektu</a:t>
                      </a:r>
                      <a:endParaRPr lang="sk-SK" sz="1000" dirty="0">
                        <a:effectLst/>
                        <a:latin typeface="Calibri"/>
                        <a:ea typeface="Calibri"/>
                        <a:cs typeface="Times New Roman"/>
                      </a:endParaRPr>
                    </a:p>
                  </a:txBody>
                  <a:tcPr marL="0" marR="0" marT="0" marB="0" anchor="ctr"/>
                </a:tc>
                <a:tc rowSpan="2">
                  <a:txBody>
                    <a:bodyPr/>
                    <a:lstStyle/>
                    <a:p>
                      <a:pPr algn="l">
                        <a:spcAft>
                          <a:spcPts val="0"/>
                        </a:spcAft>
                      </a:pPr>
                      <a:r>
                        <a:rPr lang="sk-SK" sz="1100">
                          <a:effectLst/>
                        </a:rPr>
                        <a:t>požiar</a:t>
                      </a:r>
                      <a:endParaRPr lang="sk-SK" sz="1000">
                        <a:effectLst/>
                        <a:latin typeface="Calibri"/>
                        <a:ea typeface="Calibri"/>
                        <a:cs typeface="Times New Roman"/>
                      </a:endParaRPr>
                    </a:p>
                  </a:txBody>
                  <a:tcPr marL="0" marR="0" marT="0" marB="0" anchor="ctr"/>
                </a:tc>
                <a:tc rowSpan="2">
                  <a:txBody>
                    <a:bodyPr/>
                    <a:lstStyle/>
                    <a:p>
                      <a:pPr algn="l">
                        <a:spcAft>
                          <a:spcPts val="0"/>
                        </a:spcAft>
                      </a:pPr>
                      <a:r>
                        <a:rPr lang="sk-SK" sz="1100" dirty="0">
                          <a:effectLst/>
                        </a:rPr>
                        <a:t>výbuch</a:t>
                      </a:r>
                      <a:endParaRPr lang="sk-SK" sz="1000" dirty="0">
                        <a:effectLst/>
                        <a:latin typeface="Calibri"/>
                        <a:ea typeface="Calibri"/>
                        <a:cs typeface="Times New Roman"/>
                      </a:endParaRPr>
                    </a:p>
                  </a:txBody>
                  <a:tcPr marL="0" marR="0" marT="0" marB="0" anchor="ctr"/>
                </a:tc>
                <a:tc vMerge="1">
                  <a:txBody>
                    <a:bodyPr/>
                    <a:lstStyle/>
                    <a:p>
                      <a:endParaRPr lang="sk-SK"/>
                    </a:p>
                  </a:txBody>
                  <a:tcPr/>
                </a:tc>
                <a:tc gridSpan="2" vMerge="1">
                  <a:txBody>
                    <a:bodyPr/>
                    <a:lstStyle/>
                    <a:p>
                      <a:endParaRPr lang="sk-SK"/>
                    </a:p>
                  </a:txBody>
                  <a:tcPr/>
                </a:tc>
                <a:tc hMerge="1" vMerge="1">
                  <a:txBody>
                    <a:bodyPr/>
                    <a:lstStyle/>
                    <a:p>
                      <a:endParaRPr lang="sk-SK"/>
                    </a:p>
                  </a:txBody>
                  <a:tcPr/>
                </a:tc>
                <a:tc vMerge="1">
                  <a:txBody>
                    <a:bodyPr/>
                    <a:lstStyle/>
                    <a:p>
                      <a:endParaRPr lang="sk-SK"/>
                    </a:p>
                  </a:txBody>
                  <a:tcPr/>
                </a:tc>
                <a:tc vMerge="1">
                  <a:txBody>
                    <a:bodyPr/>
                    <a:lstStyle/>
                    <a:p>
                      <a:endParaRPr lang="sk-SK"/>
                    </a:p>
                  </a:txBody>
                  <a:tcPr/>
                </a:tc>
                <a:tc vMerge="1">
                  <a:txBody>
                    <a:bodyPr/>
                    <a:lstStyle/>
                    <a:p>
                      <a:endParaRPr lang="sk-SK"/>
                    </a:p>
                  </a:txBody>
                  <a:tcPr/>
                </a:tc>
                <a:tc>
                  <a:txBody>
                    <a:bodyPr/>
                    <a:lstStyle/>
                    <a:p>
                      <a:pPr algn="just"/>
                      <a:endParaRPr lang="sk-SK" sz="1000">
                        <a:effectLst/>
                        <a:latin typeface="Calibri"/>
                      </a:endParaRPr>
                    </a:p>
                  </a:txBody>
                  <a:tcPr marL="0" marR="0" marT="0" marB="0" anchor="ctr"/>
                </a:tc>
              </a:tr>
              <a:tr h="1111782">
                <a:tc vMerge="1">
                  <a:txBody>
                    <a:bodyPr/>
                    <a:lstStyle/>
                    <a:p>
                      <a:endParaRPr lang="sk-SK"/>
                    </a:p>
                  </a:txBody>
                  <a:tcPr/>
                </a:tc>
                <a:tc vMerge="1">
                  <a:txBody>
                    <a:bodyPr/>
                    <a:lstStyle/>
                    <a:p>
                      <a:endParaRPr lang="sk-SK"/>
                    </a:p>
                  </a:txBody>
                  <a:tcPr/>
                </a:tc>
                <a:tc vMerge="1">
                  <a:txBody>
                    <a:bodyPr/>
                    <a:lstStyle/>
                    <a:p>
                      <a:endParaRPr lang="sk-SK"/>
                    </a:p>
                  </a:txBody>
                  <a:tcPr/>
                </a:tc>
                <a:tc vMerge="1">
                  <a:txBody>
                    <a:bodyPr/>
                    <a:lstStyle/>
                    <a:p>
                      <a:endParaRPr lang="sk-SK"/>
                    </a:p>
                  </a:txBody>
                  <a:tcPr/>
                </a:tc>
                <a:tc vMerge="1">
                  <a:txBody>
                    <a:bodyPr/>
                    <a:lstStyle/>
                    <a:p>
                      <a:endParaRPr lang="sk-SK"/>
                    </a:p>
                  </a:txBody>
                  <a:tcPr/>
                </a:tc>
                <a:tc vMerge="1">
                  <a:txBody>
                    <a:bodyPr/>
                    <a:lstStyle/>
                    <a:p>
                      <a:endParaRPr lang="sk-SK"/>
                    </a:p>
                  </a:txBody>
                  <a:tcPr/>
                </a:tc>
                <a:tc vMerge="1">
                  <a:txBody>
                    <a:bodyPr/>
                    <a:lstStyle/>
                    <a:p>
                      <a:endParaRPr lang="sk-SK"/>
                    </a:p>
                  </a:txBody>
                  <a:tcPr/>
                </a:tc>
                <a:tc vMerge="1">
                  <a:txBody>
                    <a:bodyPr/>
                    <a:lstStyle/>
                    <a:p>
                      <a:endParaRPr lang="sk-SK"/>
                    </a:p>
                  </a:txBody>
                  <a:tcPr/>
                </a:tc>
                <a:tc>
                  <a:txBody>
                    <a:bodyPr/>
                    <a:lstStyle/>
                    <a:p>
                      <a:pPr algn="l">
                        <a:spcAft>
                          <a:spcPts val="0"/>
                        </a:spcAft>
                      </a:pPr>
                      <a:r>
                        <a:rPr lang="sk-SK" sz="1100">
                          <a:effectLst/>
                        </a:rPr>
                        <a:t>doprava</a:t>
                      </a:r>
                      <a:endParaRPr lang="sk-SK" sz="1000">
                        <a:effectLst/>
                        <a:latin typeface="Calibri"/>
                        <a:ea typeface="Calibri"/>
                        <a:cs typeface="Times New Roman"/>
                      </a:endParaRPr>
                    </a:p>
                  </a:txBody>
                  <a:tcPr marL="0" marR="0" marT="0" marB="0" anchor="ctr"/>
                </a:tc>
                <a:tc>
                  <a:txBody>
                    <a:bodyPr/>
                    <a:lstStyle/>
                    <a:p>
                      <a:pPr algn="l">
                        <a:spcAft>
                          <a:spcPts val="0"/>
                        </a:spcAft>
                      </a:pPr>
                      <a:r>
                        <a:rPr lang="sk-SK" sz="1100">
                          <a:effectLst/>
                        </a:rPr>
                        <a:t>preprava LŠV</a:t>
                      </a:r>
                      <a:endParaRPr lang="sk-SK" sz="1000">
                        <a:effectLst/>
                        <a:latin typeface="Calibri"/>
                        <a:ea typeface="Calibri"/>
                        <a:cs typeface="Times New Roman"/>
                      </a:endParaRPr>
                    </a:p>
                  </a:txBody>
                  <a:tcPr marL="0" marR="0" marT="0" marB="0" anchor="ctr"/>
                </a:tc>
                <a:tc vMerge="1">
                  <a:txBody>
                    <a:bodyPr/>
                    <a:lstStyle/>
                    <a:p>
                      <a:endParaRPr lang="sk-SK"/>
                    </a:p>
                  </a:txBody>
                  <a:tcPr/>
                </a:tc>
                <a:tc vMerge="1">
                  <a:txBody>
                    <a:bodyPr/>
                    <a:lstStyle/>
                    <a:p>
                      <a:endParaRPr lang="sk-SK"/>
                    </a:p>
                  </a:txBody>
                  <a:tcPr/>
                </a:tc>
                <a:tc vMerge="1">
                  <a:txBody>
                    <a:bodyPr/>
                    <a:lstStyle/>
                    <a:p>
                      <a:endParaRPr lang="sk-SK"/>
                    </a:p>
                  </a:txBody>
                  <a:tcPr/>
                </a:tc>
                <a:tc>
                  <a:txBody>
                    <a:bodyPr/>
                    <a:lstStyle/>
                    <a:p>
                      <a:pPr algn="just"/>
                      <a:endParaRPr lang="sk-SK" sz="1000">
                        <a:effectLst/>
                        <a:latin typeface="Calibri"/>
                      </a:endParaRPr>
                    </a:p>
                  </a:txBody>
                  <a:tcPr marL="0" marR="0" marT="0" marB="0" anchor="ctr"/>
                </a:tc>
              </a:tr>
              <a:tr h="198361">
                <a:tc>
                  <a:txBody>
                    <a:bodyPr/>
                    <a:lstStyle/>
                    <a:p>
                      <a:pPr algn="l">
                        <a:spcAft>
                          <a:spcPts val="0"/>
                        </a:spcAft>
                      </a:pPr>
                      <a:r>
                        <a:rPr lang="sk-SK" sz="1100">
                          <a:effectLst/>
                        </a:rPr>
                        <a:t>2001</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15</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4</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9</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0</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0</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9</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0</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18</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0</a:t>
                      </a:r>
                      <a:endParaRPr lang="sk-SK" sz="1000">
                        <a:effectLst/>
                        <a:latin typeface="Calibri"/>
                        <a:ea typeface="Calibri"/>
                        <a:cs typeface="Times New Roman"/>
                      </a:endParaRPr>
                    </a:p>
                  </a:txBody>
                  <a:tcPr marL="0" marR="0" marT="0" marB="0" anchor="ctr"/>
                </a:tc>
                <a:tc>
                  <a:txBody>
                    <a:bodyPr/>
                    <a:lstStyle/>
                    <a:p>
                      <a:pPr algn="just"/>
                      <a:endParaRPr lang="sk-SK" sz="1000">
                        <a:effectLst/>
                        <a:latin typeface="Calibri"/>
                      </a:endParaRPr>
                    </a:p>
                  </a:txBody>
                  <a:tcPr marL="0" marR="0" marT="0" marB="0" anchor="ctr"/>
                </a:tc>
              </a:tr>
              <a:tr h="198361">
                <a:tc>
                  <a:txBody>
                    <a:bodyPr/>
                    <a:lstStyle/>
                    <a:p>
                      <a:pPr algn="l">
                        <a:spcAft>
                          <a:spcPts val="0"/>
                        </a:spcAft>
                      </a:pPr>
                      <a:r>
                        <a:rPr lang="sk-SK" sz="1100">
                          <a:effectLst/>
                        </a:rPr>
                        <a:t>2002</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17</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8</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11</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6</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0</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5</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28</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6</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0</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21</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24</a:t>
                      </a:r>
                      <a:endParaRPr lang="sk-SK" sz="1000">
                        <a:effectLst/>
                        <a:latin typeface="Calibri"/>
                        <a:ea typeface="Calibri"/>
                        <a:cs typeface="Times New Roman"/>
                      </a:endParaRPr>
                    </a:p>
                  </a:txBody>
                  <a:tcPr marL="0" marR="0" marT="0" marB="0" anchor="ctr"/>
                </a:tc>
                <a:tc>
                  <a:txBody>
                    <a:bodyPr/>
                    <a:lstStyle/>
                    <a:p>
                      <a:pPr algn="just"/>
                      <a:endParaRPr lang="sk-SK" sz="1000">
                        <a:effectLst/>
                        <a:latin typeface="Calibri"/>
                      </a:endParaRPr>
                    </a:p>
                  </a:txBody>
                  <a:tcPr marL="0" marR="0" marT="0" marB="0" anchor="ctr"/>
                </a:tc>
              </a:tr>
              <a:tr h="198361">
                <a:tc>
                  <a:txBody>
                    <a:bodyPr/>
                    <a:lstStyle/>
                    <a:p>
                      <a:pPr algn="l">
                        <a:spcAft>
                          <a:spcPts val="0"/>
                        </a:spcAft>
                      </a:pPr>
                      <a:r>
                        <a:rPr lang="sk-SK" sz="1100">
                          <a:effectLst/>
                        </a:rPr>
                        <a:t>2003</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43</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14</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12</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3</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3</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12</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28</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2</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2</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19</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37</a:t>
                      </a:r>
                      <a:endParaRPr lang="sk-SK" sz="1000">
                        <a:effectLst/>
                        <a:latin typeface="Calibri"/>
                        <a:ea typeface="Calibri"/>
                        <a:cs typeface="Times New Roman"/>
                      </a:endParaRPr>
                    </a:p>
                  </a:txBody>
                  <a:tcPr marL="0" marR="0" marT="0" marB="0" anchor="ctr"/>
                </a:tc>
                <a:tc>
                  <a:txBody>
                    <a:bodyPr/>
                    <a:lstStyle/>
                    <a:p>
                      <a:pPr algn="just"/>
                      <a:endParaRPr lang="sk-SK" sz="1000">
                        <a:effectLst/>
                        <a:latin typeface="Calibri"/>
                      </a:endParaRPr>
                    </a:p>
                  </a:txBody>
                  <a:tcPr marL="0" marR="0" marT="0" marB="0" anchor="ctr"/>
                </a:tc>
              </a:tr>
              <a:tr h="198361">
                <a:tc>
                  <a:txBody>
                    <a:bodyPr/>
                    <a:lstStyle/>
                    <a:p>
                      <a:pPr algn="l">
                        <a:spcAft>
                          <a:spcPts val="0"/>
                        </a:spcAft>
                      </a:pPr>
                      <a:r>
                        <a:rPr lang="sk-SK" sz="1100">
                          <a:effectLst/>
                        </a:rPr>
                        <a:t>2004</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16</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9</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8</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4</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3</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0</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5</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19</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2</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7</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37</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27</a:t>
                      </a:r>
                      <a:endParaRPr lang="sk-SK" sz="1000">
                        <a:effectLst/>
                        <a:latin typeface="Calibri"/>
                        <a:ea typeface="Calibri"/>
                        <a:cs typeface="Times New Roman"/>
                      </a:endParaRPr>
                    </a:p>
                  </a:txBody>
                  <a:tcPr marL="0" marR="0" marT="0" marB="0" anchor="ctr"/>
                </a:tc>
                <a:tc>
                  <a:txBody>
                    <a:bodyPr/>
                    <a:lstStyle/>
                    <a:p>
                      <a:pPr algn="just"/>
                      <a:endParaRPr lang="sk-SK" sz="1000">
                        <a:effectLst/>
                        <a:latin typeface="Calibri"/>
                      </a:endParaRPr>
                    </a:p>
                  </a:txBody>
                  <a:tcPr marL="0" marR="0" marT="0" marB="0" anchor="ctr"/>
                </a:tc>
              </a:tr>
              <a:tr h="198361">
                <a:tc>
                  <a:txBody>
                    <a:bodyPr/>
                    <a:lstStyle/>
                    <a:p>
                      <a:pPr algn="l">
                        <a:spcAft>
                          <a:spcPts val="0"/>
                        </a:spcAft>
                      </a:pPr>
                      <a:r>
                        <a:rPr lang="sk-SK" sz="1100">
                          <a:effectLst/>
                        </a:rPr>
                        <a:t>2005</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21</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6</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13</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5</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dirty="0">
                          <a:effectLst/>
                        </a:rPr>
                        <a:t>2</a:t>
                      </a:r>
                      <a:endParaRPr lang="sk-SK" sz="1000" dirty="0">
                        <a:effectLst/>
                        <a:latin typeface="Calibri"/>
                        <a:ea typeface="Calibri"/>
                        <a:cs typeface="Times New Roman"/>
                      </a:endParaRPr>
                    </a:p>
                  </a:txBody>
                  <a:tcPr marL="0" marR="0" marT="0" marB="0" anchor="ctr"/>
                </a:tc>
                <a:tc>
                  <a:txBody>
                    <a:bodyPr/>
                    <a:lstStyle/>
                    <a:p>
                      <a:pPr algn="r">
                        <a:spcAft>
                          <a:spcPts val="0"/>
                        </a:spcAft>
                      </a:pPr>
                      <a:r>
                        <a:rPr lang="sk-SK" sz="1100">
                          <a:effectLst/>
                        </a:rPr>
                        <a:t>0</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40</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5</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3</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7</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16</a:t>
                      </a:r>
                      <a:endParaRPr lang="sk-SK" sz="1000">
                        <a:effectLst/>
                        <a:latin typeface="Calibri"/>
                        <a:ea typeface="Calibri"/>
                        <a:cs typeface="Times New Roman"/>
                      </a:endParaRPr>
                    </a:p>
                  </a:txBody>
                  <a:tcPr marL="0" marR="0" marT="0" marB="0" anchor="ctr"/>
                </a:tc>
                <a:tc>
                  <a:txBody>
                    <a:bodyPr/>
                    <a:lstStyle/>
                    <a:p>
                      <a:pPr algn="just"/>
                      <a:endParaRPr lang="sk-SK" sz="1000">
                        <a:effectLst/>
                        <a:latin typeface="Calibri"/>
                      </a:endParaRPr>
                    </a:p>
                  </a:txBody>
                  <a:tcPr marL="0" marR="0" marT="0" marB="0" anchor="ctr"/>
                </a:tc>
              </a:tr>
              <a:tr h="198361">
                <a:tc>
                  <a:txBody>
                    <a:bodyPr/>
                    <a:lstStyle/>
                    <a:p>
                      <a:pPr algn="l">
                        <a:spcAft>
                          <a:spcPts val="0"/>
                        </a:spcAft>
                      </a:pPr>
                      <a:r>
                        <a:rPr lang="sk-SK" sz="1100">
                          <a:effectLst/>
                        </a:rPr>
                        <a:t>2006</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30</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7</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13</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5</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2</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2</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4</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38</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6</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20</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23</a:t>
                      </a:r>
                      <a:endParaRPr lang="sk-SK" sz="1000">
                        <a:effectLst/>
                        <a:latin typeface="Calibri"/>
                        <a:ea typeface="Calibri"/>
                        <a:cs typeface="Times New Roman"/>
                      </a:endParaRPr>
                    </a:p>
                  </a:txBody>
                  <a:tcPr marL="0" marR="0" marT="0" marB="0" anchor="ctr"/>
                </a:tc>
                <a:tc>
                  <a:txBody>
                    <a:bodyPr/>
                    <a:lstStyle/>
                    <a:p>
                      <a:pPr algn="just"/>
                      <a:endParaRPr lang="sk-SK" sz="1000">
                        <a:effectLst/>
                        <a:latin typeface="Calibri"/>
                      </a:endParaRPr>
                    </a:p>
                  </a:txBody>
                  <a:tcPr marL="0" marR="0" marT="0" marB="0" anchor="ctr"/>
                </a:tc>
              </a:tr>
              <a:tr h="198361">
                <a:tc>
                  <a:txBody>
                    <a:bodyPr/>
                    <a:lstStyle/>
                    <a:p>
                      <a:pPr algn="l">
                        <a:spcAft>
                          <a:spcPts val="0"/>
                        </a:spcAft>
                      </a:pPr>
                      <a:r>
                        <a:rPr lang="sk-SK" sz="1100">
                          <a:effectLst/>
                        </a:rPr>
                        <a:t>2007</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32</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5</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12</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6</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0</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4</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3</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50</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4</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0</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10</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31</a:t>
                      </a:r>
                      <a:endParaRPr lang="sk-SK" sz="1000">
                        <a:effectLst/>
                        <a:latin typeface="Calibri"/>
                        <a:ea typeface="Calibri"/>
                        <a:cs typeface="Times New Roman"/>
                      </a:endParaRPr>
                    </a:p>
                  </a:txBody>
                  <a:tcPr marL="0" marR="0" marT="0" marB="0" anchor="ctr"/>
                </a:tc>
                <a:tc>
                  <a:txBody>
                    <a:bodyPr/>
                    <a:lstStyle/>
                    <a:p>
                      <a:pPr algn="just"/>
                      <a:endParaRPr lang="sk-SK" sz="1000">
                        <a:effectLst/>
                        <a:latin typeface="Calibri"/>
                      </a:endParaRPr>
                    </a:p>
                  </a:txBody>
                  <a:tcPr marL="0" marR="0" marT="0" marB="0" anchor="ctr"/>
                </a:tc>
              </a:tr>
              <a:tr h="198361">
                <a:tc>
                  <a:txBody>
                    <a:bodyPr/>
                    <a:lstStyle/>
                    <a:p>
                      <a:pPr algn="l">
                        <a:spcAft>
                          <a:spcPts val="0"/>
                        </a:spcAft>
                      </a:pPr>
                      <a:r>
                        <a:rPr lang="sk-SK" sz="1100">
                          <a:effectLst/>
                        </a:rPr>
                        <a:t>2008</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10</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10</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9</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2</a:t>
                      </a:r>
                      <a:endParaRPr lang="sk-SK" sz="1000">
                        <a:effectLst/>
                        <a:latin typeface="Calibri"/>
                        <a:ea typeface="Calibri"/>
                        <a:cs typeface="Times New Roman"/>
                      </a:endParaRPr>
                    </a:p>
                  </a:txBody>
                  <a:tcPr marL="0" marR="0" marT="0" marB="0"/>
                </a:tc>
                <a:tc>
                  <a:txBody>
                    <a:bodyPr/>
                    <a:lstStyle/>
                    <a:p>
                      <a:pPr algn="r">
                        <a:spcAft>
                          <a:spcPts val="0"/>
                        </a:spcAft>
                      </a:pPr>
                      <a:r>
                        <a:rPr lang="sk-SK" sz="1100" dirty="0">
                          <a:effectLst/>
                        </a:rPr>
                        <a:t>1</a:t>
                      </a:r>
                      <a:endParaRPr lang="sk-SK" sz="1000" dirty="0">
                        <a:effectLst/>
                        <a:latin typeface="Calibri"/>
                        <a:ea typeface="Calibri"/>
                        <a:cs typeface="Times New Roman"/>
                      </a:endParaRPr>
                    </a:p>
                  </a:txBody>
                  <a:tcPr marL="0" marR="0" marT="0" marB="0"/>
                </a:tc>
                <a:tc>
                  <a:txBody>
                    <a:bodyPr/>
                    <a:lstStyle/>
                    <a:p>
                      <a:pPr algn="r">
                        <a:spcAft>
                          <a:spcPts val="0"/>
                        </a:spcAft>
                      </a:pPr>
                      <a:r>
                        <a:rPr lang="sk-SK" sz="1100">
                          <a:effectLst/>
                        </a:rPr>
                        <a:t>2</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2</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38</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6</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1</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10</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12</a:t>
                      </a:r>
                      <a:endParaRPr lang="sk-SK" sz="1000">
                        <a:effectLst/>
                        <a:latin typeface="Calibri"/>
                        <a:ea typeface="Calibri"/>
                        <a:cs typeface="Times New Roman"/>
                      </a:endParaRPr>
                    </a:p>
                  </a:txBody>
                  <a:tcPr marL="0" marR="0" marT="0" marB="0"/>
                </a:tc>
                <a:tc>
                  <a:txBody>
                    <a:bodyPr/>
                    <a:lstStyle/>
                    <a:p>
                      <a:pPr algn="just"/>
                      <a:endParaRPr lang="sk-SK" sz="1000">
                        <a:effectLst/>
                        <a:latin typeface="Calibri"/>
                      </a:endParaRPr>
                    </a:p>
                  </a:txBody>
                  <a:tcPr marL="0" marR="0" marT="0" marB="0" anchor="ctr"/>
                </a:tc>
              </a:tr>
              <a:tr h="198361">
                <a:tc>
                  <a:txBody>
                    <a:bodyPr/>
                    <a:lstStyle/>
                    <a:p>
                      <a:pPr algn="l">
                        <a:spcAft>
                          <a:spcPts val="0"/>
                        </a:spcAft>
                      </a:pPr>
                      <a:r>
                        <a:rPr lang="sk-SK" sz="1100">
                          <a:effectLst/>
                        </a:rPr>
                        <a:t>2009</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13</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10</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3</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1</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1</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1</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1</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27</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5</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0</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24</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15</a:t>
                      </a:r>
                      <a:endParaRPr lang="sk-SK" sz="1000">
                        <a:effectLst/>
                        <a:latin typeface="Calibri"/>
                        <a:ea typeface="Calibri"/>
                        <a:cs typeface="Times New Roman"/>
                      </a:endParaRPr>
                    </a:p>
                  </a:txBody>
                  <a:tcPr marL="0" marR="0" marT="0" marB="0"/>
                </a:tc>
                <a:tc>
                  <a:txBody>
                    <a:bodyPr/>
                    <a:lstStyle/>
                    <a:p>
                      <a:pPr algn="just"/>
                      <a:endParaRPr lang="sk-SK" sz="1000">
                        <a:effectLst/>
                        <a:latin typeface="Calibri"/>
                      </a:endParaRPr>
                    </a:p>
                  </a:txBody>
                  <a:tcPr marL="0" marR="0" marT="0" marB="0" anchor="ctr"/>
                </a:tc>
              </a:tr>
              <a:tr h="198361">
                <a:tc>
                  <a:txBody>
                    <a:bodyPr/>
                    <a:lstStyle/>
                    <a:p>
                      <a:pPr algn="l">
                        <a:spcAft>
                          <a:spcPts val="0"/>
                        </a:spcAft>
                      </a:pPr>
                      <a:r>
                        <a:rPr lang="sk-SK" sz="1100">
                          <a:effectLst/>
                        </a:rPr>
                        <a:t>2010</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9</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9</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7</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5</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0</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3</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4</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24</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4</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0</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22</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13</a:t>
                      </a:r>
                      <a:endParaRPr lang="sk-SK" sz="1000">
                        <a:effectLst/>
                        <a:latin typeface="Calibri"/>
                        <a:ea typeface="Calibri"/>
                        <a:cs typeface="Times New Roman"/>
                      </a:endParaRPr>
                    </a:p>
                  </a:txBody>
                  <a:tcPr marL="0" marR="0" marT="0" marB="0"/>
                </a:tc>
                <a:tc>
                  <a:txBody>
                    <a:bodyPr/>
                    <a:lstStyle/>
                    <a:p>
                      <a:pPr algn="just"/>
                      <a:endParaRPr lang="sk-SK" sz="1000">
                        <a:effectLst/>
                        <a:latin typeface="Calibri"/>
                      </a:endParaRPr>
                    </a:p>
                  </a:txBody>
                  <a:tcPr marL="0" marR="0" marT="0" marB="0" anchor="ctr"/>
                </a:tc>
              </a:tr>
              <a:tr h="198361">
                <a:tc>
                  <a:txBody>
                    <a:bodyPr/>
                    <a:lstStyle/>
                    <a:p>
                      <a:pPr algn="l">
                        <a:spcAft>
                          <a:spcPts val="0"/>
                        </a:spcAft>
                      </a:pPr>
                      <a:r>
                        <a:rPr lang="sk-SK" sz="1100">
                          <a:effectLst/>
                        </a:rPr>
                        <a:t>2011</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22</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11</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9</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0</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1</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2</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4</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28</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0</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1</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25</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12</a:t>
                      </a:r>
                      <a:endParaRPr lang="sk-SK" sz="1000">
                        <a:effectLst/>
                        <a:latin typeface="Calibri"/>
                        <a:ea typeface="Calibri"/>
                        <a:cs typeface="Times New Roman"/>
                      </a:endParaRPr>
                    </a:p>
                  </a:txBody>
                  <a:tcPr marL="0" marR="0" marT="0" marB="0"/>
                </a:tc>
                <a:tc>
                  <a:txBody>
                    <a:bodyPr/>
                    <a:lstStyle/>
                    <a:p>
                      <a:pPr algn="just"/>
                      <a:endParaRPr lang="sk-SK" sz="1000">
                        <a:effectLst/>
                        <a:latin typeface="Calibri"/>
                      </a:endParaRPr>
                    </a:p>
                  </a:txBody>
                  <a:tcPr marL="0" marR="0" marT="0" marB="0" anchor="ctr"/>
                </a:tc>
              </a:tr>
              <a:tr h="198361">
                <a:tc>
                  <a:txBody>
                    <a:bodyPr/>
                    <a:lstStyle/>
                    <a:p>
                      <a:pPr algn="l">
                        <a:spcAft>
                          <a:spcPts val="0"/>
                        </a:spcAft>
                      </a:pPr>
                      <a:r>
                        <a:rPr lang="sk-SK" sz="1100">
                          <a:effectLst/>
                        </a:rPr>
                        <a:t>2012</a:t>
                      </a:r>
                      <a:endParaRPr lang="sk-SK" sz="1000">
                        <a:effectLst/>
                        <a:latin typeface="Calibri"/>
                        <a:ea typeface="Calibri"/>
                        <a:cs typeface="Times New Roman"/>
                      </a:endParaRPr>
                    </a:p>
                  </a:txBody>
                  <a:tcPr marL="0" marR="0" marT="0" marB="0" anchor="ctr"/>
                </a:tc>
                <a:tc>
                  <a:txBody>
                    <a:bodyPr/>
                    <a:lstStyle/>
                    <a:p>
                      <a:pPr algn="r">
                        <a:spcAft>
                          <a:spcPts val="0"/>
                        </a:spcAft>
                      </a:pPr>
                      <a:r>
                        <a:rPr lang="sk-SK" sz="1100">
                          <a:effectLst/>
                        </a:rPr>
                        <a:t>34</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13</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13</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0</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1</a:t>
                      </a:r>
                      <a:endParaRPr lang="sk-SK" sz="1000">
                        <a:effectLst/>
                        <a:latin typeface="Calibri"/>
                        <a:ea typeface="Calibri"/>
                        <a:cs typeface="Times New Roman"/>
                      </a:endParaRPr>
                    </a:p>
                  </a:txBody>
                  <a:tcPr marL="0" marR="0" marT="0" marB="0"/>
                </a:tc>
                <a:tc>
                  <a:txBody>
                    <a:bodyPr/>
                    <a:lstStyle/>
                    <a:p>
                      <a:pPr algn="r">
                        <a:spcAft>
                          <a:spcPts val="0"/>
                        </a:spcAft>
                      </a:pPr>
                      <a:r>
                        <a:rPr lang="sk-SK" sz="1100" dirty="0">
                          <a:effectLst/>
                        </a:rPr>
                        <a:t>1</a:t>
                      </a:r>
                      <a:endParaRPr lang="sk-SK" sz="1000" dirty="0">
                        <a:effectLst/>
                        <a:latin typeface="Calibri"/>
                        <a:ea typeface="Calibri"/>
                        <a:cs typeface="Times New Roman"/>
                      </a:endParaRPr>
                    </a:p>
                  </a:txBody>
                  <a:tcPr marL="0" marR="0" marT="0" marB="0"/>
                </a:tc>
                <a:tc>
                  <a:txBody>
                    <a:bodyPr/>
                    <a:lstStyle/>
                    <a:p>
                      <a:pPr algn="r">
                        <a:spcAft>
                          <a:spcPts val="0"/>
                        </a:spcAft>
                      </a:pPr>
                      <a:r>
                        <a:rPr lang="sk-SK" sz="1100">
                          <a:effectLst/>
                        </a:rPr>
                        <a:t>7</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17</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1</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1</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10</a:t>
                      </a:r>
                      <a:endParaRPr lang="sk-SK" sz="1000">
                        <a:effectLst/>
                        <a:latin typeface="Calibri"/>
                        <a:ea typeface="Calibri"/>
                        <a:cs typeface="Times New Roman"/>
                      </a:endParaRPr>
                    </a:p>
                  </a:txBody>
                  <a:tcPr marL="0" marR="0" marT="0" marB="0"/>
                </a:tc>
                <a:tc>
                  <a:txBody>
                    <a:bodyPr/>
                    <a:lstStyle/>
                    <a:p>
                      <a:pPr algn="r">
                        <a:spcAft>
                          <a:spcPts val="0"/>
                        </a:spcAft>
                      </a:pPr>
                      <a:r>
                        <a:rPr lang="sk-SK" sz="1100">
                          <a:effectLst/>
                        </a:rPr>
                        <a:t>19</a:t>
                      </a:r>
                      <a:endParaRPr lang="sk-SK" sz="1000">
                        <a:effectLst/>
                        <a:latin typeface="Calibri"/>
                        <a:ea typeface="Calibri"/>
                        <a:cs typeface="Times New Roman"/>
                      </a:endParaRPr>
                    </a:p>
                  </a:txBody>
                  <a:tcPr marL="0" marR="0" marT="0" marB="0"/>
                </a:tc>
                <a:tc>
                  <a:txBody>
                    <a:bodyPr/>
                    <a:lstStyle/>
                    <a:p>
                      <a:pPr algn="just"/>
                      <a:endParaRPr lang="sk-SK" sz="1000" dirty="0">
                        <a:effectLst/>
                        <a:latin typeface="Calibri"/>
                      </a:endParaRPr>
                    </a:p>
                  </a:txBody>
                  <a:tcPr marL="0" marR="0" marT="0" marB="0" anchor="ctr"/>
                </a:tc>
              </a:tr>
            </a:tbl>
          </a:graphicData>
        </a:graphic>
      </p:graphicFrame>
    </p:spTree>
    <p:extLst>
      <p:ext uri="{BB962C8B-B14F-4D97-AF65-F5344CB8AC3E}">
        <p14:creationId xmlns:p14="http://schemas.microsoft.com/office/powerpoint/2010/main" xmlns="" val="17132470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3" name="Picture 6" descr="Obrázok 236"/>
          <p:cNvPicPr>
            <a:picLocks noChangeAspect="1" noChangeArrowheads="1"/>
          </p:cNvPicPr>
          <p:nvPr/>
        </p:nvPicPr>
        <p:blipFill>
          <a:blip r:embed="rId2" cstate="print"/>
          <a:srcRect/>
          <a:stretch>
            <a:fillRect/>
          </a:stretch>
        </p:blipFill>
        <p:spPr bwMode="auto">
          <a:xfrm>
            <a:off x="468313" y="3573463"/>
            <a:ext cx="2322512" cy="3097212"/>
          </a:xfrm>
          <a:prstGeom prst="rect">
            <a:avLst/>
          </a:prstGeom>
          <a:noFill/>
          <a:ln w="9525">
            <a:noFill/>
            <a:miter lim="800000"/>
            <a:headEnd/>
            <a:tailEnd/>
          </a:ln>
        </p:spPr>
      </p:pic>
      <p:sp>
        <p:nvSpPr>
          <p:cNvPr id="4" name="Obdĺžnik 3"/>
          <p:cNvSpPr/>
          <p:nvPr/>
        </p:nvSpPr>
        <p:spPr>
          <a:xfrm>
            <a:off x="684213" y="404813"/>
            <a:ext cx="8280400" cy="366712"/>
          </a:xfrm>
          <a:prstGeom prst="rect">
            <a:avLst/>
          </a:prstGeom>
        </p:spPr>
        <p:txBody>
          <a:bodyPr>
            <a:spAutoFit/>
          </a:bodyPr>
          <a:lstStyle/>
          <a:p>
            <a:pPr fontAlgn="auto">
              <a:spcBef>
                <a:spcPts val="0"/>
              </a:spcBef>
              <a:spcAft>
                <a:spcPts val="0"/>
              </a:spcAft>
              <a:defRPr/>
            </a:pPr>
            <a:r>
              <a:rPr lang="sk-SK" b="1" kern="0" dirty="0">
                <a:solidFill>
                  <a:srgbClr val="0068B4"/>
                </a:solidFill>
                <a:latin typeface="Arial"/>
              </a:rPr>
              <a:t>  </a:t>
            </a:r>
            <a:r>
              <a:rPr lang="sk-SK" sz="1600" b="1" kern="0" dirty="0">
                <a:solidFill>
                  <a:srgbClr val="0060A8"/>
                </a:solidFill>
                <a:latin typeface="Arial"/>
              </a:rPr>
              <a:t>Výskumný ústav vodného hospodárstva Bratislava</a:t>
            </a:r>
            <a:endParaRPr lang="sk-SK" dirty="0">
              <a:latin typeface="+mn-lt"/>
            </a:endParaRPr>
          </a:p>
        </p:txBody>
      </p:sp>
      <p:pic>
        <p:nvPicPr>
          <p:cNvPr id="16387" name="Obrázok 4" descr="Logo_VUVH.png"/>
          <p:cNvPicPr>
            <a:picLocks noChangeAspect="1"/>
          </p:cNvPicPr>
          <p:nvPr/>
        </p:nvPicPr>
        <p:blipFill>
          <a:blip r:embed="rId3" cstate="print"/>
          <a:srcRect/>
          <a:stretch>
            <a:fillRect/>
          </a:stretch>
        </p:blipFill>
        <p:spPr bwMode="auto">
          <a:xfrm>
            <a:off x="179388" y="333375"/>
            <a:ext cx="514350" cy="500063"/>
          </a:xfrm>
          <a:prstGeom prst="rect">
            <a:avLst/>
          </a:prstGeom>
          <a:noFill/>
          <a:ln w="9525">
            <a:noFill/>
            <a:miter lim="800000"/>
            <a:headEnd/>
            <a:tailEnd/>
          </a:ln>
        </p:spPr>
      </p:pic>
      <p:sp>
        <p:nvSpPr>
          <p:cNvPr id="16388" name="BlokTextu 5"/>
          <p:cNvSpPr txBox="1">
            <a:spLocks noChangeArrowheads="1"/>
          </p:cNvSpPr>
          <p:nvPr/>
        </p:nvSpPr>
        <p:spPr bwMode="auto">
          <a:xfrm>
            <a:off x="7286625" y="6488113"/>
            <a:ext cx="1681163" cy="369887"/>
          </a:xfrm>
          <a:prstGeom prst="rect">
            <a:avLst/>
          </a:prstGeom>
          <a:noFill/>
          <a:ln w="9525">
            <a:noFill/>
            <a:miter lim="800000"/>
            <a:headEnd/>
            <a:tailEnd/>
          </a:ln>
        </p:spPr>
        <p:txBody>
          <a:bodyPr wrap="none">
            <a:spAutoFit/>
          </a:bodyPr>
          <a:lstStyle/>
          <a:p>
            <a:r>
              <a:rPr lang="sk-SK">
                <a:latin typeface="Calibri" pitchFamily="34" charset="0"/>
              </a:rPr>
              <a:t>   </a:t>
            </a:r>
            <a:r>
              <a:rPr lang="sk-SK" b="1">
                <a:latin typeface="Calibri" pitchFamily="34" charset="0"/>
              </a:rPr>
              <a:t> </a:t>
            </a:r>
            <a:r>
              <a:rPr lang="sk-SK" b="1">
                <a:solidFill>
                  <a:srgbClr val="0060A8"/>
                </a:solidFill>
                <a:latin typeface="Calibri" pitchFamily="34" charset="0"/>
              </a:rPr>
              <a:t>www.vuvh.sk</a:t>
            </a:r>
          </a:p>
        </p:txBody>
      </p:sp>
      <p:sp>
        <p:nvSpPr>
          <p:cNvPr id="16389" name="Rectangle 6"/>
          <p:cNvSpPr>
            <a:spLocks noGrp="1"/>
          </p:cNvSpPr>
          <p:nvPr>
            <p:ph type="title" idx="4294967295"/>
          </p:nvPr>
        </p:nvSpPr>
        <p:spPr>
          <a:xfrm>
            <a:off x="468313" y="836613"/>
            <a:ext cx="8351837" cy="1079500"/>
          </a:xfrm>
        </p:spPr>
        <p:txBody>
          <a:bodyPr/>
          <a:lstStyle/>
          <a:p>
            <a:pPr eaLnBrk="1" hangingPunct="1"/>
            <a:r>
              <a:rPr lang="sk-SK" sz="2800" b="1" i="1" dirty="0" smtClean="0">
                <a:solidFill>
                  <a:srgbClr val="FF0000"/>
                </a:solidFill>
              </a:rPr>
              <a:t>MONITORING / KONTROLA </a:t>
            </a:r>
          </a:p>
        </p:txBody>
      </p:sp>
      <p:sp>
        <p:nvSpPr>
          <p:cNvPr id="16390" name="Rectangle 7"/>
          <p:cNvSpPr>
            <a:spLocks noGrp="1"/>
          </p:cNvSpPr>
          <p:nvPr>
            <p:ph type="body" idx="4294967295"/>
          </p:nvPr>
        </p:nvSpPr>
        <p:spPr>
          <a:xfrm>
            <a:off x="250825" y="1844824"/>
            <a:ext cx="8642350" cy="4652814"/>
          </a:xfrm>
        </p:spPr>
        <p:txBody>
          <a:bodyPr/>
          <a:lstStyle/>
          <a:p>
            <a:pPr eaLnBrk="1" hangingPunct="1">
              <a:buFont typeface="Wingdings" pitchFamily="2" charset="2"/>
              <a:buChar char="Ø"/>
            </a:pPr>
            <a:r>
              <a:rPr lang="sk-SK" b="1" dirty="0" smtClean="0">
                <a:solidFill>
                  <a:schemeClr val="hlink"/>
                </a:solidFill>
              </a:rPr>
              <a:t>Monitoring režimu a kvality vôd je dôležitou súčasťou pri identifikácii vplyvu a ohrozenia podzemných vôd </a:t>
            </a:r>
            <a:r>
              <a:rPr lang="sk-SK" b="1" dirty="0" err="1" smtClean="0">
                <a:solidFill>
                  <a:schemeClr val="hlink"/>
                </a:solidFill>
              </a:rPr>
              <a:t>antropogénnou</a:t>
            </a:r>
            <a:r>
              <a:rPr lang="sk-SK" b="1" dirty="0" smtClean="0">
                <a:solidFill>
                  <a:schemeClr val="hlink"/>
                </a:solidFill>
              </a:rPr>
              <a:t> činnosťou. </a:t>
            </a:r>
          </a:p>
          <a:p>
            <a:pPr eaLnBrk="1" hangingPunct="1"/>
            <a:endParaRPr lang="sk-SK" sz="3000" b="1" dirty="0" smtClean="0">
              <a:solidFill>
                <a:schemeClr val="hlink"/>
              </a:solidFill>
              <a:latin typeface="Arial" charset="0"/>
            </a:endParaRPr>
          </a:p>
          <a:p>
            <a:pPr eaLnBrk="1" hangingPunct="1">
              <a:buFont typeface="Arial" charset="0"/>
              <a:buNone/>
            </a:pPr>
            <a:endParaRPr lang="sk-SK" dirty="0" smtClean="0">
              <a:latin typeface="Arial" charset="0"/>
            </a:endParaRPr>
          </a:p>
          <a:p>
            <a:pPr eaLnBrk="1" hangingPunct="1"/>
            <a:endParaRPr lang="sk-SK" dirty="0" smtClean="0">
              <a:latin typeface="Arial" charset="0"/>
            </a:endParaRPr>
          </a:p>
        </p:txBody>
      </p:sp>
      <p:pic>
        <p:nvPicPr>
          <p:cNvPr id="16391" name="Picture 4" descr="pzv20_JPG"/>
          <p:cNvPicPr>
            <a:picLocks noChangeAspect="1" noChangeArrowheads="1"/>
          </p:cNvPicPr>
          <p:nvPr/>
        </p:nvPicPr>
        <p:blipFill>
          <a:blip r:embed="rId4" cstate="print"/>
          <a:srcRect/>
          <a:stretch>
            <a:fillRect/>
          </a:stretch>
        </p:blipFill>
        <p:spPr bwMode="auto">
          <a:xfrm>
            <a:off x="3059113" y="3947319"/>
            <a:ext cx="3132137" cy="2349500"/>
          </a:xfrm>
          <a:prstGeom prst="rect">
            <a:avLst/>
          </a:prstGeom>
          <a:noFill/>
          <a:ln w="9525">
            <a:noFill/>
            <a:miter lim="800000"/>
            <a:headEnd/>
            <a:tailEnd/>
          </a:ln>
        </p:spPr>
      </p:pic>
      <p:pic>
        <p:nvPicPr>
          <p:cNvPr id="16392" name="Picture 5" descr="Obrázok 245"/>
          <p:cNvPicPr>
            <a:picLocks noChangeAspect="1" noChangeArrowheads="1"/>
          </p:cNvPicPr>
          <p:nvPr/>
        </p:nvPicPr>
        <p:blipFill>
          <a:blip r:embed="rId5" cstate="print"/>
          <a:srcRect/>
          <a:stretch>
            <a:fillRect/>
          </a:stretch>
        </p:blipFill>
        <p:spPr bwMode="auto">
          <a:xfrm>
            <a:off x="6660232" y="3573463"/>
            <a:ext cx="2049462" cy="2924175"/>
          </a:xfrm>
          <a:prstGeom prst="rect">
            <a:avLst/>
          </a:prstGeom>
          <a:noFill/>
          <a:ln w="9525">
            <a:noFill/>
            <a:miter lim="800000"/>
            <a:headEnd/>
            <a:tailEnd/>
          </a:ln>
        </p:spPr>
      </p:pic>
    </p:spTree>
    <p:extLst>
      <p:ext uri="{BB962C8B-B14F-4D97-AF65-F5344CB8AC3E}">
        <p14:creationId xmlns:p14="http://schemas.microsoft.com/office/powerpoint/2010/main" xmlns="" val="12247387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obrazok 06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581525"/>
            <a:ext cx="26416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Rectangle 2"/>
          <p:cNvSpPr>
            <a:spLocks noGrp="1" noChangeArrowheads="1"/>
          </p:cNvSpPr>
          <p:nvPr>
            <p:ph type="title" idx="4294967295"/>
          </p:nvPr>
        </p:nvSpPr>
        <p:spPr/>
        <p:txBody>
          <a:bodyPr/>
          <a:lstStyle/>
          <a:p>
            <a:pPr eaLnBrk="1" hangingPunct="1"/>
            <a:endParaRPr lang="sk-SK" smtClean="0"/>
          </a:p>
        </p:txBody>
      </p:sp>
      <p:sp>
        <p:nvSpPr>
          <p:cNvPr id="88068" name="Rectangle 3"/>
          <p:cNvSpPr>
            <a:spLocks noGrp="1" noChangeArrowheads="1"/>
          </p:cNvSpPr>
          <p:nvPr>
            <p:ph type="body" idx="4294967295"/>
          </p:nvPr>
        </p:nvSpPr>
        <p:spPr>
          <a:xfrm>
            <a:off x="323850" y="2492375"/>
            <a:ext cx="8496300" cy="1943100"/>
          </a:xfrm>
        </p:spPr>
        <p:txBody>
          <a:bodyPr/>
          <a:lstStyle/>
          <a:p>
            <a:pPr eaLnBrk="1" hangingPunct="1">
              <a:lnSpc>
                <a:spcPct val="90000"/>
              </a:lnSpc>
              <a:buFontTx/>
              <a:buNone/>
            </a:pPr>
            <a:r>
              <a:rPr lang="sk-SK" sz="2400" dirty="0" smtClean="0"/>
              <a:t>V súlade so zásadou uplatňovanou v rámci zákona o vodách, že „</a:t>
            </a:r>
            <a:r>
              <a:rPr lang="sk-SK" sz="2400" dirty="0" smtClean="0">
                <a:solidFill>
                  <a:srgbClr val="FF0000"/>
                </a:solidFill>
              </a:rPr>
              <a:t>znečisťovateľ platí</a:t>
            </a:r>
            <a:r>
              <a:rPr lang="sk-SK" sz="2400" dirty="0" smtClean="0"/>
              <a:t>“, zistené a preukázané znečistenie vodných zdrojov z rôznych činností a zdrojov znečistenia a jeho následky musia byť odstránené a náklady na ich odstránenie bude musieť znášať pôvodca znečistenia v plnej miere. </a:t>
            </a:r>
          </a:p>
        </p:txBody>
      </p:sp>
      <p:pic>
        <p:nvPicPr>
          <p:cNvPr id="88069" name="Picture 6" descr="Sad"/>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87675" y="0"/>
            <a:ext cx="3095625" cy="2322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70" name="Picture 7" descr="Jablon"/>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3059113" cy="229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71" name="Picture 8" descr="Vinohrad"/>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84888" y="0"/>
            <a:ext cx="3059112" cy="229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72" name="Picture 8" descr="pole"/>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411413" y="4221163"/>
            <a:ext cx="266065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73" name="Picture 9" descr="obrazok 069"/>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003800" y="4724400"/>
            <a:ext cx="26416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74" name="Picture 10" descr="ovce1"/>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667625" y="4149725"/>
            <a:ext cx="133985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204916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67544" y="30606"/>
            <a:ext cx="8229600" cy="1143000"/>
          </a:xfrm>
        </p:spPr>
        <p:txBody>
          <a:bodyPr/>
          <a:lstStyle/>
          <a:p>
            <a:r>
              <a:rPr lang="sk-SK" b="1" dirty="0">
                <a:solidFill>
                  <a:srgbClr val="FF0000"/>
                </a:solidFill>
              </a:rPr>
              <a:t>ZÁVER</a:t>
            </a:r>
          </a:p>
        </p:txBody>
      </p:sp>
      <p:sp>
        <p:nvSpPr>
          <p:cNvPr id="27651" name="Rectangle 3"/>
          <p:cNvSpPr>
            <a:spLocks noGrp="1" noChangeArrowheads="1"/>
          </p:cNvSpPr>
          <p:nvPr>
            <p:ph type="body" idx="1"/>
          </p:nvPr>
        </p:nvSpPr>
        <p:spPr>
          <a:xfrm>
            <a:off x="592613" y="3068960"/>
            <a:ext cx="8080843" cy="3600698"/>
          </a:xfrm>
        </p:spPr>
        <p:txBody>
          <a:bodyPr/>
          <a:lstStyle/>
          <a:p>
            <a:pPr marL="0" indent="0">
              <a:lnSpc>
                <a:spcPct val="90000"/>
              </a:lnSpc>
              <a:buNone/>
            </a:pPr>
            <a:r>
              <a:rPr lang="sk-SK" sz="2800" b="1" dirty="0">
                <a:solidFill>
                  <a:srgbClr val="0060A8"/>
                </a:solidFill>
              </a:rPr>
              <a:t>Ohrozenie podzemných vôd predstavuje závažný problém a preto je potrebný aktívny prístup nás všetkých k ochrane vôd a predchádzaniu negatívnych vplyvov na množstvo a kvalitu podzemných </a:t>
            </a:r>
            <a:r>
              <a:rPr lang="sk-SK" sz="2800" b="1" dirty="0" smtClean="0">
                <a:solidFill>
                  <a:srgbClr val="0060A8"/>
                </a:solidFill>
              </a:rPr>
              <a:t>vôd. </a:t>
            </a:r>
            <a:r>
              <a:rPr lang="sk-SK" sz="2800" b="1" dirty="0">
                <a:solidFill>
                  <a:srgbClr val="0060A8"/>
                </a:solidFill>
              </a:rPr>
              <a:t/>
            </a:r>
            <a:br>
              <a:rPr lang="sk-SK" sz="2800" b="1" dirty="0">
                <a:solidFill>
                  <a:srgbClr val="0060A8"/>
                </a:solidFill>
              </a:rPr>
            </a:br>
            <a:endParaRPr lang="sk-SK" sz="2800" b="1" dirty="0" smtClean="0">
              <a:solidFill>
                <a:srgbClr val="0060A8"/>
              </a:solidFill>
            </a:endParaRPr>
          </a:p>
          <a:p>
            <a:pPr marL="0" indent="0">
              <a:lnSpc>
                <a:spcPct val="90000"/>
              </a:lnSpc>
              <a:buNone/>
            </a:pPr>
            <a:r>
              <a:rPr lang="sk-SK" sz="2800" b="1" dirty="0" smtClean="0">
                <a:solidFill>
                  <a:srgbClr val="0060A8"/>
                </a:solidFill>
              </a:rPr>
              <a:t>V </a:t>
            </a:r>
            <a:r>
              <a:rPr lang="sk-SK" sz="2800" b="1" dirty="0">
                <a:solidFill>
                  <a:srgbClr val="0060A8"/>
                </a:solidFill>
              </a:rPr>
              <a:t>tomto kontexte je potrebné veľkú pozornosť venovať práve vzdelávaniu a zvyšovaniu povedomia verejnosti.</a:t>
            </a:r>
            <a:endParaRPr lang="sk-SK" sz="2800" dirty="0">
              <a:solidFill>
                <a:srgbClr val="0060A8"/>
              </a:solidFill>
            </a:endParaRPr>
          </a:p>
        </p:txBody>
      </p:sp>
      <p:pic>
        <p:nvPicPr>
          <p:cNvPr id="27652" name="Picture 4" descr="Obrázok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84888" y="188913"/>
            <a:ext cx="2462212" cy="246221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Obdĺžnik 2"/>
          <p:cNvSpPr/>
          <p:nvPr/>
        </p:nvSpPr>
        <p:spPr>
          <a:xfrm>
            <a:off x="592613" y="1268760"/>
            <a:ext cx="4195411" cy="1323439"/>
          </a:xfrm>
          <a:prstGeom prst="rect">
            <a:avLst/>
          </a:prstGeom>
        </p:spPr>
        <p:txBody>
          <a:bodyPr wrap="square">
            <a:spAutoFit/>
          </a:bodyPr>
          <a:lstStyle/>
          <a:p>
            <a:pPr eaLnBrk="1" hangingPunct="1"/>
            <a:r>
              <a:rPr lang="sk-SK" sz="3600" b="1" dirty="0">
                <a:solidFill>
                  <a:srgbClr val="FF0000"/>
                </a:solidFill>
                <a:latin typeface="+mn-lt"/>
              </a:rPr>
              <a:t>SPOLOČNÝ </a:t>
            </a:r>
            <a:r>
              <a:rPr lang="sk-SK" sz="3600" b="1" dirty="0" smtClean="0">
                <a:solidFill>
                  <a:srgbClr val="FF0000"/>
                </a:solidFill>
                <a:latin typeface="+mn-lt"/>
              </a:rPr>
              <a:t>CIEĽ  </a:t>
            </a:r>
            <a:r>
              <a:rPr lang="sk-SK" sz="3600" b="1" dirty="0" smtClean="0">
                <a:solidFill>
                  <a:srgbClr val="92D050"/>
                </a:solidFill>
                <a:latin typeface="+mn-lt"/>
              </a:rPr>
              <a:t> </a:t>
            </a:r>
            <a:r>
              <a:rPr lang="sk-SK" sz="3600" b="1" dirty="0" smtClean="0">
                <a:solidFill>
                  <a:srgbClr val="00B0F0"/>
                </a:solidFill>
                <a:latin typeface="+mn-lt"/>
              </a:rPr>
              <a:t>DOBRÝ STAV </a:t>
            </a:r>
            <a:r>
              <a:rPr lang="sk-SK" sz="3600" b="1" dirty="0" err="1" smtClean="0">
                <a:solidFill>
                  <a:srgbClr val="00B0F0"/>
                </a:solidFill>
                <a:latin typeface="+mn-lt"/>
              </a:rPr>
              <a:t>V</a:t>
            </a:r>
            <a:r>
              <a:rPr lang="sk-SK" sz="4400" b="1" dirty="0" err="1" smtClean="0">
                <a:solidFill>
                  <a:srgbClr val="00B0F0"/>
                </a:solidFill>
                <a:latin typeface="+mn-lt"/>
              </a:rPr>
              <a:t>ô</a:t>
            </a:r>
            <a:r>
              <a:rPr lang="sk-SK" sz="3600" b="1" dirty="0" err="1" smtClean="0">
                <a:solidFill>
                  <a:srgbClr val="00B0F0"/>
                </a:solidFill>
                <a:latin typeface="+mn-lt"/>
              </a:rPr>
              <a:t>D</a:t>
            </a:r>
            <a:endParaRPr lang="sk-SK" sz="3600" b="1" dirty="0">
              <a:solidFill>
                <a:srgbClr val="00B0F0"/>
              </a:solidFill>
              <a:latin typeface="+mn-lt"/>
            </a:endParaRPr>
          </a:p>
        </p:txBody>
      </p:sp>
    </p:spTree>
    <p:extLst>
      <p:ext uri="{BB962C8B-B14F-4D97-AF65-F5344CB8AC3E}">
        <p14:creationId xmlns:p14="http://schemas.microsoft.com/office/powerpoint/2010/main" xmlns="" val="3410587800"/>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path" presetSubtype="0" accel="50000" decel="50000" fill="hold" grpId="0" nodeType="withEffect">
                                  <p:stCondLst>
                                    <p:cond delay="0"/>
                                  </p:stCondLst>
                                  <p:iterate type="lt">
                                    <p:tmPct val="10000"/>
                                  </p:iterate>
                                  <p:childTnLst>
                                    <p:animMotion origin="layout" path="M 3.61111E-6 3.33333E-6  C 0.06892 3.33333E-6  0.125 0.02847  0.125 0.06389  C 0.125 0.09907  0.06892 0.12777  3.61111E-6 0.12777  C -0.0691 0.12777  -0.125 0.09907  -0.125 0.06389  C -0.125 0.02847  -0.0691 3.33333E-6  3.61111E-6 3.33333E-6  Z " pathEditMode="relative">
                                      <p:cBhvr>
                                        <p:cTn id="6" dur="2000" fill="hold"/>
                                        <p:tgtEl>
                                          <p:spTgt spid="27650"/>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7651">
                                            <p:txEl>
                                              <p:pRg st="0" end="0"/>
                                            </p:txEl>
                                          </p:spTgt>
                                        </p:tgtEl>
                                        <p:attrNameLst>
                                          <p:attrName>style.visibility</p:attrName>
                                        </p:attrNameLst>
                                      </p:cBhvr>
                                      <p:to>
                                        <p:strVal val="visible"/>
                                      </p:to>
                                    </p:set>
                                    <p:animEffect transition="in" filter="fade">
                                      <p:cBhvr>
                                        <p:cTn id="11" dur="1000">
                                          <p:stCondLst>
                                            <p:cond delay="0"/>
                                          </p:stCondLst>
                                        </p:cTn>
                                        <p:tgtEl>
                                          <p:spTgt spid="2765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651">
                                            <p:txEl>
                                              <p:pRg st="1" end="1"/>
                                            </p:txEl>
                                          </p:spTgt>
                                        </p:tgtEl>
                                        <p:attrNameLst>
                                          <p:attrName>style.visibility</p:attrName>
                                        </p:attrNameLst>
                                      </p:cBhvr>
                                      <p:to>
                                        <p:strVal val="visible"/>
                                      </p:to>
                                    </p:set>
                                    <p:animEffect transition="in" filter="fade">
                                      <p:cBhvr>
                                        <p:cTn id="16" dur="1000">
                                          <p:stCondLst>
                                            <p:cond delay="0"/>
                                          </p:stCondLst>
                                        </p:cTn>
                                        <p:tgtEl>
                                          <p:spTgt spid="276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1"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762000" y="533400"/>
            <a:ext cx="7696200" cy="3975100"/>
          </a:xfrm>
        </p:spPr>
        <p:txBody>
          <a:bodyPr/>
          <a:lstStyle/>
          <a:p>
            <a:pPr eaLnBrk="1" hangingPunct="1"/>
            <a:endParaRPr lang="sk-SK" smtClean="0"/>
          </a:p>
        </p:txBody>
      </p:sp>
      <p:sp>
        <p:nvSpPr>
          <p:cNvPr id="40963" name="Rectangle 3"/>
          <p:cNvSpPr>
            <a:spLocks noGrp="1" noChangeArrowheads="1"/>
          </p:cNvSpPr>
          <p:nvPr>
            <p:ph type="body" idx="1"/>
          </p:nvPr>
        </p:nvSpPr>
        <p:spPr>
          <a:xfrm>
            <a:off x="685800" y="5000625"/>
            <a:ext cx="7772400" cy="1095375"/>
          </a:xfrm>
        </p:spPr>
        <p:txBody>
          <a:bodyPr/>
          <a:lstStyle/>
          <a:p>
            <a:pPr algn="ctr" eaLnBrk="1" hangingPunct="1">
              <a:buFontTx/>
              <a:buNone/>
            </a:pPr>
            <a:r>
              <a:rPr lang="sk-SK" b="1" u="sng" smtClean="0">
                <a:solidFill>
                  <a:srgbClr val="CC0000"/>
                </a:solidFill>
              </a:rPr>
              <a:t>Ďakujem za pozornosť</a:t>
            </a:r>
            <a:endParaRPr lang="en-GB" b="1" u="sng" smtClean="0">
              <a:solidFill>
                <a:srgbClr val="CC0000"/>
              </a:solidFill>
            </a:endParaRPr>
          </a:p>
          <a:p>
            <a:pPr algn="ctr" eaLnBrk="1" hangingPunct="1">
              <a:buFontTx/>
              <a:buNone/>
            </a:pPr>
            <a:r>
              <a:rPr lang="sk-SK" sz="2200" b="1" smtClean="0">
                <a:solidFill>
                  <a:srgbClr val="336600"/>
                </a:solidFill>
              </a:rPr>
              <a:t>E-mail: patschova</a:t>
            </a:r>
            <a:r>
              <a:rPr lang="en-US" sz="2200" b="1" smtClean="0">
                <a:solidFill>
                  <a:srgbClr val="336600"/>
                </a:solidFill>
              </a:rPr>
              <a:t>@vuvh.</a:t>
            </a:r>
            <a:r>
              <a:rPr lang="en-GB" sz="2200" b="1" smtClean="0">
                <a:solidFill>
                  <a:srgbClr val="336600"/>
                </a:solidFill>
              </a:rPr>
              <a:t>sk</a:t>
            </a:r>
            <a:endParaRPr lang="sk-SK" sz="2200" b="1" smtClean="0">
              <a:solidFill>
                <a:srgbClr val="336600"/>
              </a:solidFill>
            </a:endParaRPr>
          </a:p>
        </p:txBody>
      </p:sp>
      <p:pic>
        <p:nvPicPr>
          <p:cNvPr id="40964" name="Picture 4" descr="farm"/>
          <p:cNvPicPr>
            <a:picLocks noChangeAspect="1" noChangeArrowheads="1"/>
          </p:cNvPicPr>
          <p:nvPr/>
        </p:nvPicPr>
        <p:blipFill>
          <a:blip r:embed="rId2" cstate="print"/>
          <a:srcRect/>
          <a:stretch>
            <a:fillRect/>
          </a:stretch>
        </p:blipFill>
        <p:spPr bwMode="auto">
          <a:xfrm>
            <a:off x="684213" y="481013"/>
            <a:ext cx="7991475" cy="4100512"/>
          </a:xfrm>
          <a:prstGeom prst="rect">
            <a:avLst/>
          </a:prstGeom>
          <a:noFill/>
          <a:ln w="9525">
            <a:noFill/>
            <a:miter lim="800000"/>
            <a:headEnd/>
            <a:tailEnd/>
          </a:ln>
        </p:spPr>
      </p:pic>
    </p:spTree>
    <p:extLst>
      <p:ext uri="{BB962C8B-B14F-4D97-AF65-F5344CB8AC3E}">
        <p14:creationId xmlns:p14="http://schemas.microsoft.com/office/powerpoint/2010/main" xmlns="" val="12185777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457200" y="274638"/>
            <a:ext cx="8229600" cy="706090"/>
          </a:xfrm>
        </p:spPr>
        <p:txBody>
          <a:bodyPr/>
          <a:lstStyle/>
          <a:p>
            <a:pPr eaLnBrk="1" hangingPunct="1"/>
            <a:r>
              <a:rPr lang="sk-SK" sz="3600" dirty="0" smtClean="0">
                <a:solidFill>
                  <a:schemeClr val="bg1"/>
                </a:solidFill>
              </a:rPr>
              <a:t>Ohrozenie podzemnej vody</a:t>
            </a:r>
          </a:p>
        </p:txBody>
      </p:sp>
      <p:sp>
        <p:nvSpPr>
          <p:cNvPr id="18435" name="Rectangle 3"/>
          <p:cNvSpPr>
            <a:spLocks noGrp="1" noChangeArrowheads="1"/>
          </p:cNvSpPr>
          <p:nvPr>
            <p:ph type="body" idx="4294967295"/>
          </p:nvPr>
        </p:nvSpPr>
        <p:spPr>
          <a:xfrm>
            <a:off x="179512" y="980728"/>
            <a:ext cx="8784976" cy="5300786"/>
          </a:xfrm>
        </p:spPr>
        <p:txBody>
          <a:bodyPr/>
          <a:lstStyle/>
          <a:p>
            <a:pPr eaLnBrk="1" hangingPunct="1"/>
            <a:r>
              <a:rPr lang="sk-SK" sz="2800" b="1" dirty="0" smtClean="0">
                <a:solidFill>
                  <a:srgbClr val="FF0000"/>
                </a:solidFill>
              </a:rPr>
              <a:t>Ohrozením podzemných vôd rozumieme akýkoľvek </a:t>
            </a:r>
            <a:r>
              <a:rPr lang="sk-SK" sz="2800" b="1" dirty="0" err="1" smtClean="0">
                <a:solidFill>
                  <a:srgbClr val="FF0000"/>
                </a:solidFill>
              </a:rPr>
              <a:t>antopogénny</a:t>
            </a:r>
            <a:r>
              <a:rPr lang="sk-SK" sz="2800" b="1" dirty="0" smtClean="0">
                <a:solidFill>
                  <a:srgbClr val="FF0000"/>
                </a:solidFill>
              </a:rPr>
              <a:t> vplyv alebo činnosť, ktoré môže negatívne ovplyvniť množstvo a režim </a:t>
            </a:r>
            <a:r>
              <a:rPr lang="sk-SK" sz="2800" b="1" dirty="0" smtClean="0">
                <a:solidFill>
                  <a:srgbClr val="009900"/>
                </a:solidFill>
              </a:rPr>
              <a:t>(kvantitatívne ohrozenie)</a:t>
            </a:r>
            <a:r>
              <a:rPr lang="sk-SK" sz="2800" b="1" dirty="0" smtClean="0">
                <a:solidFill>
                  <a:srgbClr val="FF0000"/>
                </a:solidFill>
              </a:rPr>
              <a:t> a kvalitu podzemných vôd </a:t>
            </a:r>
            <a:r>
              <a:rPr lang="sk-SK" sz="2800" b="1" dirty="0" smtClean="0">
                <a:solidFill>
                  <a:srgbClr val="009900"/>
                </a:solidFill>
              </a:rPr>
              <a:t>(kvalitatívne ohrozenie).</a:t>
            </a:r>
          </a:p>
          <a:p>
            <a:pPr eaLnBrk="1" hangingPunct="1"/>
            <a:endParaRPr lang="sk-SK" sz="2800" b="1" dirty="0" smtClean="0">
              <a:solidFill>
                <a:srgbClr val="FF0000"/>
              </a:solidFill>
            </a:endParaRPr>
          </a:p>
        </p:txBody>
      </p:sp>
      <p:pic>
        <p:nvPicPr>
          <p:cNvPr id="4" name="Picture 4" descr="figure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2780928"/>
            <a:ext cx="8459787" cy="4077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54888033"/>
      </p:ext>
    </p:extLst>
  </p:cSld>
  <p:clrMapOvr>
    <a:masterClrMapping/>
  </p:clrMapOvr>
  <p:transition>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67544" y="404664"/>
            <a:ext cx="8568506" cy="504056"/>
          </a:xfrm>
        </p:spPr>
        <p:txBody>
          <a:bodyPr/>
          <a:lstStyle/>
          <a:p>
            <a:pPr algn="l" eaLnBrk="1" hangingPunct="1"/>
            <a:r>
              <a:rPr lang="sk-SK" sz="3500" dirty="0" smtClean="0">
                <a:solidFill>
                  <a:schemeClr val="bg1"/>
                </a:solidFill>
              </a:rPr>
              <a:t>OHROZENIE PODZEMNÝCH </a:t>
            </a:r>
            <a:r>
              <a:rPr lang="sk-SK" sz="3500" dirty="0" err="1" smtClean="0">
                <a:solidFill>
                  <a:schemeClr val="bg1"/>
                </a:solidFill>
              </a:rPr>
              <a:t>VôD</a:t>
            </a:r>
            <a:endParaRPr lang="sk-SK" sz="3500" dirty="0" smtClean="0">
              <a:solidFill>
                <a:schemeClr val="bg1"/>
              </a:solidFill>
            </a:endParaRPr>
          </a:p>
        </p:txBody>
      </p:sp>
      <p:sp>
        <p:nvSpPr>
          <p:cNvPr id="93187" name="Rectangle 3"/>
          <p:cNvSpPr>
            <a:spLocks noGrp="1" noChangeArrowheads="1"/>
          </p:cNvSpPr>
          <p:nvPr>
            <p:ph type="body" idx="1"/>
          </p:nvPr>
        </p:nvSpPr>
        <p:spPr>
          <a:xfrm>
            <a:off x="457200" y="1124744"/>
            <a:ext cx="8229600" cy="5001419"/>
          </a:xfrm>
        </p:spPr>
        <p:txBody>
          <a:bodyPr/>
          <a:lstStyle/>
          <a:p>
            <a:pPr eaLnBrk="1" hangingPunct="1">
              <a:buNone/>
            </a:pPr>
            <a:r>
              <a:rPr lang="sk-SK" dirty="0" smtClean="0">
                <a:solidFill>
                  <a:srgbClr val="FF0000"/>
                </a:solidFill>
              </a:rPr>
              <a:t>Intenzita ohrozenia je závislá aj na stupni ochrany podzemných vôd, ktorá môže byť :</a:t>
            </a:r>
            <a:endParaRPr lang="sk-SK" dirty="0" smtClean="0"/>
          </a:p>
          <a:p>
            <a:pPr eaLnBrk="1" hangingPunct="1"/>
            <a:r>
              <a:rPr lang="sk-SK" dirty="0" smtClean="0"/>
              <a:t>Všeobecná – uplatňovaná všade</a:t>
            </a:r>
          </a:p>
          <a:p>
            <a:pPr eaLnBrk="1" hangingPunct="1"/>
            <a:r>
              <a:rPr lang="sk-SK" dirty="0" smtClean="0"/>
              <a:t>Špeciálna</a:t>
            </a:r>
          </a:p>
          <a:p>
            <a:pPr eaLnBrk="1" hangingPunct="1">
              <a:buFont typeface="Wingdings" pitchFamily="2" charset="2"/>
              <a:buChar char="Ø"/>
            </a:pPr>
            <a:r>
              <a:rPr lang="sk-SK" dirty="0" smtClean="0"/>
              <a:t> </a:t>
            </a:r>
            <a:r>
              <a:rPr lang="sk-SK" sz="2800" i="1" dirty="0" smtClean="0"/>
              <a:t>v chránenej vodohospodárskej oblasti</a:t>
            </a:r>
          </a:p>
          <a:p>
            <a:pPr eaLnBrk="1" hangingPunct="1">
              <a:buFont typeface="Wingdings" pitchFamily="2" charset="2"/>
              <a:buChar char="Ø"/>
            </a:pPr>
            <a:r>
              <a:rPr lang="sk-SK" sz="2800" i="1" dirty="0" smtClean="0"/>
              <a:t> v ochranných pásmach vodných zdrojov</a:t>
            </a:r>
          </a:p>
          <a:p>
            <a:pPr eaLnBrk="1" hangingPunct="1">
              <a:buFont typeface="Wingdings" pitchFamily="2" charset="2"/>
              <a:buChar char="Ø"/>
            </a:pPr>
            <a:r>
              <a:rPr lang="sk-SK" sz="2800" i="1" dirty="0" smtClean="0"/>
              <a:t>v zraniteľných oblastiach</a:t>
            </a:r>
          </a:p>
          <a:p>
            <a:pPr eaLnBrk="1" hangingPunct="1">
              <a:buFont typeface="Wingdings" pitchFamily="2" charset="2"/>
              <a:buChar char="Ø"/>
            </a:pPr>
            <a:r>
              <a:rPr lang="sk-SK" sz="2800" i="1" dirty="0" smtClean="0"/>
              <a:t>v ostatných chránených územiach závislých na podzemných vodách</a:t>
            </a:r>
          </a:p>
        </p:txBody>
      </p:sp>
    </p:spTree>
    <p:extLst>
      <p:ext uri="{BB962C8B-B14F-4D97-AF65-F5344CB8AC3E}">
        <p14:creationId xmlns:p14="http://schemas.microsoft.com/office/powerpoint/2010/main" xmlns="" val="14581778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274638"/>
            <a:ext cx="8229600" cy="634082"/>
          </a:xfrm>
        </p:spPr>
        <p:txBody>
          <a:bodyPr/>
          <a:lstStyle/>
          <a:p>
            <a:pPr algn="l" eaLnBrk="1" hangingPunct="1"/>
            <a:r>
              <a:rPr lang="sk-SK" sz="3600" dirty="0" smtClean="0">
                <a:solidFill>
                  <a:schemeClr val="bg1"/>
                </a:solidFill>
              </a:rPr>
              <a:t>Chránené vodohospodárske oblasti SR</a:t>
            </a:r>
          </a:p>
        </p:txBody>
      </p:sp>
      <p:pic>
        <p:nvPicPr>
          <p:cNvPr id="59395" name="Picture 3" descr="mapa_CHVO"/>
          <p:cNvPicPr>
            <a:picLocks noGrp="1" noChangeAspect="1" noChangeArrowheads="1"/>
          </p:cNvPicPr>
          <p:nvPr>
            <p:ph type="body" idx="1"/>
          </p:nvPr>
        </p:nvPicPr>
        <p:blipFill>
          <a:blip r:embed="rId2" cstate="print">
            <a:extLst>
              <a:ext uri="{28A0092B-C50C-407E-A947-70E740481C1C}">
                <a14:useLocalDpi xmlns:a14="http://schemas.microsoft.com/office/drawing/2010/main" xmlns="" val="0"/>
              </a:ext>
            </a:extLst>
          </a:blip>
          <a:srcRect/>
          <a:stretch>
            <a:fillRect/>
          </a:stretch>
        </p:blipFill>
        <p:spPr>
          <a:xfrm>
            <a:off x="683568" y="1124744"/>
            <a:ext cx="7721796" cy="5463452"/>
          </a:xfrm>
          <a:noFill/>
        </p:spPr>
      </p:pic>
    </p:spTree>
    <p:extLst>
      <p:ext uri="{BB962C8B-B14F-4D97-AF65-F5344CB8AC3E}">
        <p14:creationId xmlns:p14="http://schemas.microsoft.com/office/powerpoint/2010/main" xmlns="" val="4106758451"/>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1737</TotalTime>
  <Words>3105</Words>
  <Application>Microsoft Office PowerPoint</Application>
  <PresentationFormat>Prezentácia na obrazovke (4:3)</PresentationFormat>
  <Paragraphs>998</Paragraphs>
  <Slides>64</Slides>
  <Notes>1</Notes>
  <HiddenSlides>0</HiddenSlides>
  <MMClips>0</MMClips>
  <ScaleCrop>false</ScaleCrop>
  <HeadingPairs>
    <vt:vector size="6" baseType="variant">
      <vt:variant>
        <vt:lpstr>Motív</vt:lpstr>
      </vt:variant>
      <vt:variant>
        <vt:i4>1</vt:i4>
      </vt:variant>
      <vt:variant>
        <vt:lpstr>Vložené servery OLE</vt:lpstr>
      </vt:variant>
      <vt:variant>
        <vt:i4>1</vt:i4>
      </vt:variant>
      <vt:variant>
        <vt:lpstr>Nadpisy snímok</vt:lpstr>
      </vt:variant>
      <vt:variant>
        <vt:i4>64</vt:i4>
      </vt:variant>
    </vt:vector>
  </HeadingPairs>
  <TitlesOfParts>
    <vt:vector size="66" baseType="lpstr">
      <vt:lpstr>Motív Office</vt:lpstr>
      <vt:lpstr>Snímka</vt:lpstr>
      <vt:lpstr>Snímka 1</vt:lpstr>
      <vt:lpstr>Snímka 2</vt:lpstr>
      <vt:lpstr>VODNÉ ZDROJE</vt:lpstr>
      <vt:lpstr>Podzemné vody</vt:lpstr>
      <vt:lpstr>Podzemné vody</vt:lpstr>
      <vt:lpstr>Podzemné vody</vt:lpstr>
      <vt:lpstr>Ohrozenie podzemnej vody</vt:lpstr>
      <vt:lpstr>OHROZENIE PODZEMNÝCH VôD</vt:lpstr>
      <vt:lpstr>Chránené vodohospodárske oblasti SR</vt:lpstr>
      <vt:lpstr>Ochranné pásma vodárenských zdrojov  SR (Zdroj: VÚVH)</vt:lpstr>
      <vt:lpstr>Zraniteľné oblasti SR</vt:lpstr>
      <vt:lpstr>Snímka 12</vt:lpstr>
      <vt:lpstr>Snímka 13</vt:lpstr>
      <vt:lpstr>Snímka 14</vt:lpstr>
      <vt:lpstr>Základný legislatívny predpis</vt:lpstr>
      <vt:lpstr>LEGISLATÍVNY RÁMEC</vt:lpstr>
      <vt:lpstr>LEGISLATÍVNY RÁMEC</vt:lpstr>
      <vt:lpstr>LEGISLATÍVNY RÁMEC</vt:lpstr>
      <vt:lpstr>ZDROJE PODZEMNÝCH VôD SR</vt:lpstr>
      <vt:lpstr>Snímka 20</vt:lpstr>
      <vt:lpstr>Snímka 21</vt:lpstr>
      <vt:lpstr>Snímka 22</vt:lpstr>
      <vt:lpstr>Snímka 23</vt:lpstr>
      <vt:lpstr>Ukážka identifikácie ohrozenia využiteľného množstva podzemných vôd (Zdroj: SHMÚ)</vt:lpstr>
      <vt:lpstr>CHEMICKÝ STAV  ÚTVAROV PODZEMNÝCH VÔD  NA SLOVENSKU</vt:lpstr>
      <vt:lpstr>Parametre spôsobujúce zlý chemický stav         v kvartérnych útvaroch podzemných vôd</vt:lpstr>
      <vt:lpstr>Snímka 27</vt:lpstr>
      <vt:lpstr>Parametre spôsobujúce zlý chemický stav           v predkvartérnych útvaroch podzemných vôd</vt:lpstr>
      <vt:lpstr>Snímka 29</vt:lpstr>
      <vt:lpstr>KRITÉRIA  pre klasifikáciu zlého chemický stavu</vt:lpstr>
      <vt:lpstr>Prahové hodnoty</vt:lpstr>
      <vt:lpstr>SK1001200P Útvar medzi zrnových podzemných vôd kvartérnych náplavov oblasti povodia Hornád - LIMITY</vt:lpstr>
      <vt:lpstr>ZNEČISTENIE PODZEMNÝCH VôD SK1001200P Útvar medzi zrnových podzemných vôd kvartérnych náplavov oblasti povodia Hornád</vt:lpstr>
      <vt:lpstr>Cieľ – zníženie ohrozenia PODZEMNÝCH VôD</vt:lpstr>
      <vt:lpstr>ZOZNAM I  OBZVLÁŠŤ ŠKODLIVÉ  LÁTKY </vt:lpstr>
      <vt:lpstr>ZOZNAM  II  ŠKODLIVÉ LÁTKY</vt:lpstr>
      <vt:lpstr>OHROZENIE podzemných vôd predstavujú    bodové zdroje znečistenia difúzne (plošné) zdroje znečistenia líniové zdroje znečistenia </vt:lpstr>
      <vt:lpstr>ZDROJE ZNEČISTENIA  v útvaroch podzemnej vody</vt:lpstr>
      <vt:lpstr>BODOVÉ ZDROJE ZNEČISTENIA V SR</vt:lpstr>
      <vt:lpstr>MAPA OHROZENIA PODZEMNÝCH VôD  VO VZŤAHU K ZNEČISTENIU SKLÁDKAMI (BODOVÉ ZDROJE ZNEČISTENIA)</vt:lpstr>
      <vt:lpstr>MAPA OHROZENIA PODZEMNÝCH VôD  VO VZŤAHU K ZNEČISTENIU HALDAMI (BODOVÉ ZDROJE ZNEČISTENIA)</vt:lpstr>
      <vt:lpstr>MAPA OHROZENIA PODZEMNÝCH VôD  VO VZŤAHU K ZNEČISTENIU OSTATNÝMI  BODOVÝMI ZDROJMI ZNEČISTENIA</vt:lpstr>
      <vt:lpstr>MAPA OHROZENIA PODZEMNÝCH VôD  VO VZŤAHU K ZNEČISTENIU STARÝMI ZÁŤAŽAMI (BODOVÉ ZDROJE) </vt:lpstr>
      <vt:lpstr>MAPA OHROZENIA PODZEMNÝCH VôD v POVODÍ VÁH VO VZŤAHU K ZNEČISTENIU Z BODOVÝCH ZDROJOV ZNEČISTENIA</vt:lpstr>
      <vt:lpstr>DIFÚZNE (PLOŠNÉ) ZDROJE ZNEČISTENIA V SR</vt:lpstr>
      <vt:lpstr>Poľnohospodárstvo – vplyvy</vt:lpstr>
      <vt:lpstr>OHROZENIE PODZEMNÝCH VôD VO VZŤAHU K APLIKÁCII PESTICÍDOV (plošné zdroje znečistenia)</vt:lpstr>
      <vt:lpstr>STAV PODZEMNÝCH VÔD V SR - PESTICIDY</vt:lpstr>
      <vt:lpstr>STAV PODZEMNÝCH VÔD V SR - DUSIČNANY</vt:lpstr>
      <vt:lpstr>Vodárenský zdroj Rusovce – Ostrovné lúčky – Mokraď  ( 2 650 l/s )  Ohrozenie pitných vôd výstavbou golfového ihriska v ochrannom pásme 2. stupňa</vt:lpstr>
      <vt:lpstr>Vodárenský zdroj Ostrov Sihoť ( 900 l/s)  ohrozenie pitných vôd  plánovaným vybudovaním cyklotrasou v ochrannom pásme 1.stupňa</vt:lpstr>
      <vt:lpstr>Analýza ohrozenia podzemných vôd  na základe zdrojov znečistenia v ÚPV so zlým chemickým stavom</vt:lpstr>
      <vt:lpstr>Hodnotenie rizika - ohrozenia  vplyvu zdrojov znečistenia v ÚPzV so zlým chemickým stavom</vt:lpstr>
      <vt:lpstr>Prioritizácia riešenia ohrozenia  pzv</vt:lpstr>
      <vt:lpstr>Prioritizácia riešenia ohrozenia pzv </vt:lpstr>
      <vt:lpstr>   Mimoriadne zhoršenie kvality vôd</vt:lpstr>
      <vt:lpstr>Mimoriadne zhoršenie kvality vôd                 alebo mimoriadne ohrozenie kvality vôd </vt:lpstr>
      <vt:lpstr>Snímka 58</vt:lpstr>
      <vt:lpstr>Snímka 59</vt:lpstr>
      <vt:lpstr>Snímka 60</vt:lpstr>
      <vt:lpstr>MONITORING / KONTROLA </vt:lpstr>
      <vt:lpstr>Snímka 62</vt:lpstr>
      <vt:lpstr>ZÁVER</vt:lpstr>
      <vt:lpstr>Snímka 64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Snímka 1</dc:title>
  <dc:creator>Kozakova, Alena</dc:creator>
  <cp:lastModifiedBy>Owner</cp:lastModifiedBy>
  <cp:revision>89</cp:revision>
  <dcterms:created xsi:type="dcterms:W3CDTF">2011-09-14T07:31:49Z</dcterms:created>
  <dcterms:modified xsi:type="dcterms:W3CDTF">2014-11-28T09:09:26Z</dcterms:modified>
</cp:coreProperties>
</file>